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2192000" cy="6858000"/>
  <p:notesSz cx="6858000" cy="9144000"/>
  <p:embeddedFontLst>
    <p:embeddedFont>
      <p:font typeface="Nunito" pitchFamily="2" charset="0"/>
      <p:regular r:id="rId44"/>
      <p:bold r:id="rId45"/>
      <p:italic r:id="rId46"/>
      <p:boldItalic r:id="rId47"/>
    </p:embeddedFont>
    <p:embeddedFont>
      <p:font typeface="Roboto" panose="02000000000000000000" pitchFamily="2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5" roundtripDataSignature="AMtx7mjRd2d8BmEZ0nQAkMm8NJJgJmYl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3DD8F63-5745-4A9B-BD1F-124D2D4B8F1E}">
  <a:tblStyle styleId="{23DD8F63-5745-4A9B-BD1F-124D2D4B8F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" name="Google Shape;2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03332dcc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03332dcc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03332dcc9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103332dcc9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16ff6c9a03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16ff6c9a03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16ff6c9a03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16ff6c9a03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103332dcc9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103332dcc9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103332dcc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103332dcc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6ff6c9a0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16ff6c9a0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16ff6c9a0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16ff6c9a0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16ff6c9a0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16ff6c9a0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ff6c9a0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ff6c9a0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316ff6c9a03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" name="Google Shape;29;g316ff6c9a03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16ff6c9a03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16ff6c9a03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16ff6c9a03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16ff6c9a03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103332dcc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103332dcc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184f2218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184f2218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103332dcc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103332dcc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10bab3a7a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10bab3a7a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10bab3a7a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10bab3a7a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184f22182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184f22182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10bab3a7a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10bab3a7a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10bab3a7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10bab3a7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" name="Google Shape;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101e44011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101e44011d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101e44011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101e44011d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101e44011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101e44011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1e44011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1e44011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101e44011d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101e44011d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101e44011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101e44011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101e44011d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101e44011d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101e44011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101e44011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190fd504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190fd504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190fd504c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190fd504c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" name="Google Shape;4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190fd504c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190fd504c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190fd504c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190fd504c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101e44011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3101e44011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103332dc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103332dc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103332dcc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103332dcc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03332dcc9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03332dcc9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103332dcc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103332dcc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45"/>
          <p:cNvSpPr txBox="1">
            <a:spLocks noGrp="1"/>
          </p:cNvSpPr>
          <p:nvPr>
            <p:ph type="sldNum" idx="12"/>
          </p:nvPr>
        </p:nvSpPr>
        <p:spPr>
          <a:xfrm>
            <a:off x="137808" y="47625"/>
            <a:ext cx="7003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44"/>
          <p:cNvSpPr txBox="1">
            <a:spLocks noGrp="1"/>
          </p:cNvSpPr>
          <p:nvPr>
            <p:ph type="sldNum" idx="12"/>
          </p:nvPr>
        </p:nvSpPr>
        <p:spPr>
          <a:xfrm>
            <a:off x="137808" y="47625"/>
            <a:ext cx="7003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3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43"/>
          <p:cNvSpPr/>
          <p:nvPr/>
        </p:nvSpPr>
        <p:spPr>
          <a:xfrm>
            <a:off x="1" y="0"/>
            <a:ext cx="12192000" cy="4474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43"/>
          <p:cNvSpPr txBox="1">
            <a:spLocks noGrp="1"/>
          </p:cNvSpPr>
          <p:nvPr>
            <p:ph type="sldNum" idx="12"/>
          </p:nvPr>
        </p:nvSpPr>
        <p:spPr>
          <a:xfrm>
            <a:off x="137808" y="47625"/>
            <a:ext cx="7003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43"/>
          <p:cNvSpPr txBox="1"/>
          <p:nvPr/>
        </p:nvSpPr>
        <p:spPr>
          <a:xfrm>
            <a:off x="6096000" y="6211669"/>
            <a:ext cx="614172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None/>
            </a:pPr>
            <a:r>
              <a:rPr lang="en-US"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By Ms. Drashti Garadharia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None/>
            </a:pPr>
            <a:r>
              <a:rPr lang="en-US"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National Forensic Science University, Gandhinagar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43"/>
          <p:cNvSpPr txBox="1"/>
          <p:nvPr/>
        </p:nvSpPr>
        <p:spPr>
          <a:xfrm>
            <a:off x="30480" y="6228986"/>
            <a:ext cx="6141720" cy="26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M.Tech. AIDS SEM:1       </a:t>
            </a: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43"/>
          <p:cNvSpPr txBox="1"/>
          <p:nvPr/>
        </p:nvSpPr>
        <p:spPr>
          <a:xfrm>
            <a:off x="29074" y="6477554"/>
            <a:ext cx="6141720" cy="26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Fundamental of Data Science &amp; Machine Learning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>
            <a:spLocks noGrp="1"/>
          </p:cNvSpPr>
          <p:nvPr>
            <p:ph type="title"/>
          </p:nvPr>
        </p:nvSpPr>
        <p:spPr>
          <a:xfrm>
            <a:off x="4303450" y="1748975"/>
            <a:ext cx="40944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4400"/>
              <a:buFont typeface="Calibri"/>
              <a:buNone/>
            </a:pPr>
            <a:r>
              <a:rPr lang="en-US" sz="12200" b="1">
                <a:solidFill>
                  <a:srgbClr val="266F8B"/>
                </a:solidFill>
              </a:rPr>
              <a:t>Unit 4</a:t>
            </a:r>
            <a:endParaRPr sz="12200" b="1">
              <a:solidFill>
                <a:srgbClr val="266F8B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03332dcc9_0_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700" b="1">
                <a:latin typeface="Nunito"/>
                <a:ea typeface="Nunito"/>
                <a:cs typeface="Nunito"/>
                <a:sym typeface="Nunito"/>
              </a:rPr>
              <a:t>hierarchical agglomerative clustering</a:t>
            </a:r>
            <a:endParaRPr sz="5800"/>
          </a:p>
        </p:txBody>
      </p:sp>
      <p:sp>
        <p:nvSpPr>
          <p:cNvPr id="88" name="Google Shape;88;g3103332dcc9_0_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00" b="1">
                <a:latin typeface="Arial"/>
                <a:ea typeface="Arial"/>
                <a:cs typeface="Arial"/>
                <a:sym typeface="Arial"/>
              </a:rPr>
              <a:t>Advantages:</a:t>
            </a:r>
            <a:endParaRPr sz="17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Does not require specifying the number of clusters beforehand.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Can handle non-spherical clusters.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Provides a hierarchical structure that can be useful for visualization and interpretation.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00" b="1">
                <a:latin typeface="Arial"/>
                <a:ea typeface="Arial"/>
                <a:cs typeface="Arial"/>
                <a:sym typeface="Arial"/>
              </a:rPr>
              <a:t>Disadvantages:</a:t>
            </a:r>
            <a:endParaRPr sz="17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Sensitive to noise and outliers.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Computational complexity can be high for large datasets.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00" b="1">
                <a:latin typeface="Arial"/>
                <a:ea typeface="Arial"/>
                <a:cs typeface="Arial"/>
                <a:sym typeface="Arial"/>
              </a:rPr>
              <a:t>Applications:</a:t>
            </a:r>
            <a:endParaRPr sz="17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-US" sz="1700" b="1">
                <a:latin typeface="Arial"/>
                <a:ea typeface="Arial"/>
                <a:cs typeface="Arial"/>
                <a:sym typeface="Arial"/>
              </a:rPr>
              <a:t>Biology: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 Analyzing gene expression data and protein sequences.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b="1">
                <a:latin typeface="Arial"/>
                <a:ea typeface="Arial"/>
                <a:cs typeface="Arial"/>
                <a:sym typeface="Arial"/>
              </a:rPr>
              <a:t>Document Clustering: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 Grouping similar documents together.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b="1">
                <a:latin typeface="Arial"/>
                <a:ea typeface="Arial"/>
                <a:cs typeface="Arial"/>
                <a:sym typeface="Arial"/>
              </a:rPr>
              <a:t>Image Segmentation: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 Dividing images into meaningful regions.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103332dcc9_0_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K-mean</a:t>
            </a:r>
            <a:endParaRPr/>
          </a:p>
        </p:txBody>
      </p:sp>
      <p:sp>
        <p:nvSpPr>
          <p:cNvPr id="94" name="Google Shape;94;g3103332dcc9_0_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b="1">
                <a:latin typeface="Arial"/>
                <a:ea typeface="Arial"/>
                <a:cs typeface="Arial"/>
                <a:sym typeface="Arial"/>
              </a:rPr>
              <a:t>K-Means Working</a:t>
            </a:r>
            <a:endParaRPr sz="17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u="sng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rPr>
              <a:t>Basic Steps </a:t>
            </a:r>
            <a:endParaRPr sz="1400" b="1" u="sng">
              <a:solidFill>
                <a:srgbClr val="20124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rPr>
              <a:t>- Assign Cluster Centroids </a:t>
            </a:r>
            <a:endParaRPr sz="1400" b="1">
              <a:solidFill>
                <a:srgbClr val="20124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rPr>
              <a:t>- Until Convergence : </a:t>
            </a:r>
            <a:endParaRPr sz="1400" b="1">
              <a:solidFill>
                <a:srgbClr val="20124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rPr>
              <a:t>- Cluster Assignment Step </a:t>
            </a:r>
            <a:endParaRPr sz="1400" b="1">
              <a:solidFill>
                <a:srgbClr val="20124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rPr>
              <a:t>- Re-assigning Centroid Step</a:t>
            </a:r>
            <a:endParaRPr sz="1400" b="1">
              <a:solidFill>
                <a:srgbClr val="20124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00" b="1" u="sng">
                <a:latin typeface="Arial"/>
                <a:ea typeface="Arial"/>
                <a:cs typeface="Arial"/>
                <a:sym typeface="Arial"/>
              </a:rPr>
              <a:t>Initialization:</a:t>
            </a:r>
            <a:endParaRPr sz="1700" b="1" u="sng">
              <a:latin typeface="Arial"/>
              <a:ea typeface="Arial"/>
              <a:cs typeface="Arial"/>
              <a:sym typeface="Arial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○"/>
            </a:pPr>
            <a:r>
              <a:rPr lang="en-US" sz="1700" b="1">
                <a:latin typeface="Arial"/>
                <a:ea typeface="Arial"/>
                <a:cs typeface="Arial"/>
                <a:sym typeface="Arial"/>
              </a:rPr>
              <a:t>Random Initialization: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 K data points are randomly selected as initial cluster centroids.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700" b="1">
                <a:latin typeface="Arial"/>
                <a:ea typeface="Arial"/>
                <a:cs typeface="Arial"/>
                <a:sym typeface="Arial"/>
              </a:rPr>
              <a:t>K-Means++: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 A more sophisticated method that selects initial centroids to improve the quality of the clustering.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16ff6c9a03_0_5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316ff6c9a03_0_5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" name="Google Shape;101;g316ff6c9a03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5850" y="166250"/>
            <a:ext cx="5317674" cy="601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16ff6c9a03_0_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316ff6c9a03_0_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8" name="Google Shape;108;g316ff6c9a03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575" y="487575"/>
            <a:ext cx="8381750" cy="564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103332dcc9_0_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3103332dcc9_0_5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g3103332dcc9_0_55"/>
          <p:cNvPicPr preferRelativeResize="0"/>
          <p:nvPr/>
        </p:nvPicPr>
        <p:blipFill rotWithShape="1">
          <a:blip r:embed="rId3">
            <a:alphaModFix/>
          </a:blip>
          <a:srcRect t="30386"/>
          <a:stretch/>
        </p:blipFill>
        <p:spPr>
          <a:xfrm>
            <a:off x="838200" y="794750"/>
            <a:ext cx="10252475" cy="508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03332dcc9_0_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800" b="1">
                <a:latin typeface="Nunito"/>
                <a:ea typeface="Nunito"/>
                <a:cs typeface="Nunito"/>
                <a:sym typeface="Nunito"/>
              </a:rPr>
              <a:t>k-means</a:t>
            </a:r>
            <a:endParaRPr sz="6900"/>
          </a:p>
        </p:txBody>
      </p:sp>
      <p:sp>
        <p:nvSpPr>
          <p:cNvPr id="121" name="Google Shape;121;g3103332dcc9_0_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" name="Google Shape;122;g3103332dcc9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3625" y="974550"/>
            <a:ext cx="5372100" cy="48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6ff6c9a03_0_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800" b="1">
                <a:latin typeface="Nunito"/>
                <a:ea typeface="Nunito"/>
                <a:cs typeface="Nunito"/>
                <a:sym typeface="Nunito"/>
              </a:rPr>
              <a:t>k-means</a:t>
            </a:r>
            <a:endParaRPr sz="6900"/>
          </a:p>
        </p:txBody>
      </p:sp>
      <p:sp>
        <p:nvSpPr>
          <p:cNvPr id="128" name="Google Shape;128;g316ff6c9a03_0_21"/>
          <p:cNvSpPr txBox="1">
            <a:spLocks noGrp="1"/>
          </p:cNvSpPr>
          <p:nvPr>
            <p:ph type="body" idx="1"/>
          </p:nvPr>
        </p:nvSpPr>
        <p:spPr>
          <a:xfrm>
            <a:off x="838200" y="5782850"/>
            <a:ext cx="10515600" cy="39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from : </a:t>
            </a:r>
            <a:r>
              <a:rPr lang="en-US" sz="1500" b="1">
                <a:solidFill>
                  <a:srgbClr val="0F0F0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StatQuest: K-means clustering</a:t>
            </a:r>
            <a:endParaRPr sz="2000"/>
          </a:p>
        </p:txBody>
      </p:sp>
      <p:pic>
        <p:nvPicPr>
          <p:cNvPr id="129" name="Google Shape;129;g316ff6c9a03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850" y="466725"/>
            <a:ext cx="8687775" cy="531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16ff6c9a03_0_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800" b="1">
                <a:latin typeface="Nunito"/>
                <a:ea typeface="Nunito"/>
                <a:cs typeface="Nunito"/>
                <a:sym typeface="Nunito"/>
              </a:rPr>
              <a:t>k-means</a:t>
            </a:r>
            <a:endParaRPr sz="6900"/>
          </a:p>
        </p:txBody>
      </p:sp>
      <p:sp>
        <p:nvSpPr>
          <p:cNvPr id="135" name="Google Shape;135;g316ff6c9a03_0_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" name="Google Shape;136;g316ff6c9a03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3099" y="612599"/>
            <a:ext cx="8071625" cy="550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16ff6c9a03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Elbow Method</a:t>
            </a:r>
            <a:endParaRPr/>
          </a:p>
        </p:txBody>
      </p:sp>
      <p:sp>
        <p:nvSpPr>
          <p:cNvPr id="142" name="Google Shape;142;g316ff6c9a03_0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" name="Google Shape;143;g316ff6c9a0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150" y="1729846"/>
            <a:ext cx="10515600" cy="4399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316ff6c9a03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75" y="4700400"/>
            <a:ext cx="3881050" cy="59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16ff6c9a03_0_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316ff6c9a03_0_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g316ff6c9a03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600" y="436425"/>
            <a:ext cx="8293959" cy="574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316ff6c9a03_0_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g316ff6c9a03_0_6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g316ff6c9a03_0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054" y="423879"/>
            <a:ext cx="9029299" cy="37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g316ff6c9a03_0_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0050" y="3909875"/>
            <a:ext cx="5695950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6ff6c9a03_0_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316ff6c9a03_0_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8" name="Google Shape;158;g316ff6c9a03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425" y="117025"/>
            <a:ext cx="9855843" cy="605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16ff6c9a03_0_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k-mean</a:t>
            </a:r>
            <a:endParaRPr/>
          </a:p>
        </p:txBody>
      </p:sp>
      <p:sp>
        <p:nvSpPr>
          <p:cNvPr id="164" name="Google Shape;164;g316ff6c9a03_0_4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5" name="Google Shape;165;g316ff6c9a03_0_41"/>
          <p:cNvPicPr preferRelativeResize="0"/>
          <p:nvPr/>
        </p:nvPicPr>
        <p:blipFill rotWithShape="1">
          <a:blip r:embed="rId3">
            <a:alphaModFix/>
          </a:blip>
          <a:srcRect t="38905"/>
          <a:stretch/>
        </p:blipFill>
        <p:spPr>
          <a:xfrm>
            <a:off x="370325" y="1397000"/>
            <a:ext cx="11451349" cy="30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316ff6c9a03_0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388" y="4680338"/>
            <a:ext cx="6372225" cy="12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103332dcc9_0_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k-mean</a:t>
            </a:r>
            <a:endParaRPr/>
          </a:p>
        </p:txBody>
      </p:sp>
      <p:sp>
        <p:nvSpPr>
          <p:cNvPr id="172" name="Google Shape;172;g3103332dcc9_0_49"/>
          <p:cNvSpPr txBox="1">
            <a:spLocks noGrp="1"/>
          </p:cNvSpPr>
          <p:nvPr>
            <p:ph type="body" idx="1"/>
          </p:nvPr>
        </p:nvSpPr>
        <p:spPr>
          <a:xfrm>
            <a:off x="838200" y="1617250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>
                <a:latin typeface="Arial"/>
                <a:ea typeface="Arial"/>
                <a:cs typeface="Arial"/>
                <a:sym typeface="Arial"/>
              </a:rPr>
              <a:t>Key Concepts:</a:t>
            </a:r>
            <a:endParaRPr sz="16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US" sz="1600" b="1">
                <a:latin typeface="Arial"/>
                <a:ea typeface="Arial"/>
                <a:cs typeface="Arial"/>
                <a:sym typeface="Arial"/>
              </a:rPr>
              <a:t>Cluster Centroid: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 The mean of all data points assigned to a cluster.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b="1">
                <a:latin typeface="Arial"/>
                <a:ea typeface="Arial"/>
                <a:cs typeface="Arial"/>
                <a:sym typeface="Arial"/>
              </a:rPr>
              <a:t>Euclidean Distance: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 The most commonly used distance metric to measure the distance between data points and centroids.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b="1">
                <a:latin typeface="Arial"/>
                <a:ea typeface="Arial"/>
                <a:cs typeface="Arial"/>
                <a:sym typeface="Arial"/>
              </a:rPr>
              <a:t>Convergence: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 The algorithm converges when the cluster assignments stabilize.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>
                <a:latin typeface="Arial"/>
                <a:ea typeface="Arial"/>
                <a:cs typeface="Arial"/>
                <a:sym typeface="Arial"/>
              </a:rPr>
              <a:t>Strengths of K-Means:</a:t>
            </a:r>
            <a:endParaRPr sz="16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US" sz="1600" b="1">
                <a:latin typeface="Arial"/>
                <a:ea typeface="Arial"/>
                <a:cs typeface="Arial"/>
                <a:sym typeface="Arial"/>
              </a:rPr>
              <a:t>Simple and Efficient: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 Relatively easy to implement and computationally efficient.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b="1">
                <a:latin typeface="Arial"/>
                <a:ea typeface="Arial"/>
                <a:cs typeface="Arial"/>
                <a:sym typeface="Arial"/>
              </a:rPr>
              <a:t>Scalable: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 Can handle large datasets.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>
                <a:latin typeface="Arial"/>
                <a:ea typeface="Arial"/>
                <a:cs typeface="Arial"/>
                <a:sym typeface="Arial"/>
              </a:rPr>
              <a:t>Weaknesses of K-Means:</a:t>
            </a:r>
            <a:endParaRPr sz="16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US" sz="1600" b="1">
                <a:latin typeface="Arial"/>
                <a:ea typeface="Arial"/>
                <a:cs typeface="Arial"/>
                <a:sym typeface="Arial"/>
              </a:rPr>
              <a:t>Sensitive to Initial Centroids: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 The initial choice of centroids can significantly impact the final clustering.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b="1">
                <a:latin typeface="Arial"/>
                <a:ea typeface="Arial"/>
                <a:cs typeface="Arial"/>
                <a:sym typeface="Arial"/>
              </a:rPr>
              <a:t>Assumes Spherical Clusters: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 K-Means tends to work best with clusters that are spherical and of similar size.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b="1">
                <a:latin typeface="Arial"/>
                <a:ea typeface="Arial"/>
                <a:cs typeface="Arial"/>
                <a:sym typeface="Arial"/>
              </a:rPr>
              <a:t>Requires Specifying K: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 The number of clusters, K, must be specified beforehand.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3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184f221826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3184f221826_0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9" name="Google Shape;179;g3184f22182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750" y="543500"/>
            <a:ext cx="10468499" cy="557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103332dcc9_0_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 b="1">
                <a:latin typeface="Nunito"/>
                <a:ea typeface="Nunito"/>
                <a:cs typeface="Nunito"/>
                <a:sym typeface="Nunito"/>
              </a:rPr>
              <a:t>DBSCAN</a:t>
            </a:r>
            <a:endParaRPr/>
          </a:p>
        </p:txBody>
      </p:sp>
      <p:sp>
        <p:nvSpPr>
          <p:cNvPr id="185" name="Google Shape;185;g3103332dcc9_0_10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7255200" cy="411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DBSCAN (Density-Based Spatial Clustering of Applications with Noise) is a clustering algorithm that groups together points that are closely packed together (high-density regions) and separates low-density regions as noise.  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b="1">
                <a:latin typeface="Arial"/>
                <a:ea typeface="Arial"/>
                <a:cs typeface="Arial"/>
                <a:sym typeface="Arial"/>
              </a:rPr>
              <a:t>Key Concepts:</a:t>
            </a:r>
            <a:endParaRPr sz="17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-US" sz="1700" b="1">
                <a:latin typeface="Arial"/>
                <a:ea typeface="Arial"/>
                <a:cs typeface="Arial"/>
                <a:sym typeface="Arial"/>
              </a:rPr>
              <a:t>Core Point: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 A point that has at least </a:t>
            </a:r>
            <a:r>
              <a:rPr lang="en-US" sz="1700" i="1">
                <a:latin typeface="Arial"/>
                <a:ea typeface="Arial"/>
                <a:cs typeface="Arial"/>
                <a:sym typeface="Arial"/>
              </a:rPr>
              <a:t>MinPts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 points within its </a:t>
            </a:r>
            <a:r>
              <a:rPr lang="en-US" sz="1700" i="1">
                <a:latin typeface="Arial"/>
                <a:ea typeface="Arial"/>
                <a:cs typeface="Arial"/>
                <a:sym typeface="Arial"/>
              </a:rPr>
              <a:t>Eps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 neighborhood.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b="1">
                <a:latin typeface="Arial"/>
                <a:ea typeface="Arial"/>
                <a:cs typeface="Arial"/>
                <a:sym typeface="Arial"/>
              </a:rPr>
              <a:t>Border Point: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 A point that is not a core point but is within the </a:t>
            </a:r>
            <a:r>
              <a:rPr lang="en-US" sz="1700" i="1">
                <a:latin typeface="Arial"/>
                <a:ea typeface="Arial"/>
                <a:cs typeface="Arial"/>
                <a:sym typeface="Arial"/>
              </a:rPr>
              <a:t>Eps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 neighborhood of a core point.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b="1">
                <a:latin typeface="Arial"/>
                <a:ea typeface="Arial"/>
                <a:cs typeface="Arial"/>
                <a:sym typeface="Arial"/>
              </a:rPr>
              <a:t>Noise Point: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 A point that is neither a core point nor a border point.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400"/>
          </a:p>
        </p:txBody>
      </p:sp>
      <p:pic>
        <p:nvPicPr>
          <p:cNvPr id="186" name="Google Shape;186;g3103332dcc9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2675" y="2286100"/>
            <a:ext cx="3852000" cy="251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10bab3a7af_0_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DBSCAN</a:t>
            </a:r>
            <a:endParaRPr/>
          </a:p>
        </p:txBody>
      </p:sp>
      <p:sp>
        <p:nvSpPr>
          <p:cNvPr id="192" name="Google Shape;192;g310bab3a7af_0_10"/>
          <p:cNvSpPr txBox="1">
            <a:spLocks noGrp="1"/>
          </p:cNvSpPr>
          <p:nvPr>
            <p:ph type="body" idx="1"/>
          </p:nvPr>
        </p:nvSpPr>
        <p:spPr>
          <a:xfrm>
            <a:off x="838200" y="1564650"/>
            <a:ext cx="7104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b="1">
                <a:latin typeface="Arial"/>
                <a:ea typeface="Arial"/>
                <a:cs typeface="Arial"/>
                <a:sym typeface="Arial"/>
              </a:rPr>
              <a:t>How DBSCAN Works:</a:t>
            </a:r>
            <a:endParaRPr sz="17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 b="1">
                <a:latin typeface="Arial"/>
                <a:ea typeface="Arial"/>
                <a:cs typeface="Arial"/>
                <a:sym typeface="Arial"/>
              </a:rPr>
              <a:t>Core Point Identification:</a:t>
            </a:r>
            <a:endParaRPr sz="1700" b="1">
              <a:latin typeface="Arial"/>
              <a:ea typeface="Arial"/>
              <a:cs typeface="Arial"/>
              <a:sym typeface="Arial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For each point, count the number of points within its </a:t>
            </a:r>
            <a:r>
              <a:rPr lang="en-US" sz="1700" i="1">
                <a:latin typeface="Arial"/>
                <a:ea typeface="Arial"/>
                <a:cs typeface="Arial"/>
                <a:sym typeface="Arial"/>
              </a:rPr>
              <a:t>Eps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 neighborhood.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If the count is greater than or equal to </a:t>
            </a:r>
            <a:r>
              <a:rPr lang="en-US" sz="1700" i="1">
                <a:latin typeface="Arial"/>
                <a:ea typeface="Arial"/>
                <a:cs typeface="Arial"/>
                <a:sym typeface="Arial"/>
              </a:rPr>
              <a:t>MinPts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, the point is a core point.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 b="1">
                <a:latin typeface="Arial"/>
                <a:ea typeface="Arial"/>
                <a:cs typeface="Arial"/>
                <a:sym typeface="Arial"/>
              </a:rPr>
              <a:t>Cluster Formation:</a:t>
            </a:r>
            <a:endParaRPr sz="1700" b="1">
              <a:latin typeface="Arial"/>
              <a:ea typeface="Arial"/>
              <a:cs typeface="Arial"/>
              <a:sym typeface="Arial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Start with a core point and recursively add its </a:t>
            </a:r>
            <a:r>
              <a:rPr lang="en-US" sz="1700" i="1">
                <a:latin typeface="Arial"/>
                <a:ea typeface="Arial"/>
                <a:cs typeface="Arial"/>
                <a:sym typeface="Arial"/>
              </a:rPr>
              <a:t>Eps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-neighborhood points to the cluster.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Continue adding points to the cluster until no more core points are found in the neighborhood.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 b="1">
                <a:latin typeface="Arial"/>
                <a:ea typeface="Arial"/>
                <a:cs typeface="Arial"/>
                <a:sym typeface="Arial"/>
              </a:rPr>
              <a:t>Noise Point Identification:</a:t>
            </a:r>
            <a:endParaRPr sz="1700" b="1">
              <a:latin typeface="Arial"/>
              <a:ea typeface="Arial"/>
              <a:cs typeface="Arial"/>
              <a:sym typeface="Arial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Any point that is not assigned to a cluster is considered noise.</a:t>
            </a:r>
            <a:endParaRPr sz="3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000"/>
          </a:p>
        </p:txBody>
      </p:sp>
      <p:pic>
        <p:nvPicPr>
          <p:cNvPr id="193" name="Google Shape;193;g310bab3a7af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650" y="516700"/>
            <a:ext cx="3852000" cy="251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310bab3a7af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9650" y="3046351"/>
            <a:ext cx="3944400" cy="30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10bab3a7af_0_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310bab3a7af_0_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1" name="Google Shape;201;g310bab3a7af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933" y="510100"/>
            <a:ext cx="10515601" cy="5608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184f221826_0_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3184f221826_0_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8" name="Google Shape;208;g3184f221826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400" y="606649"/>
            <a:ext cx="11275200" cy="506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10bab3a7af_0_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DBSCAN</a:t>
            </a:r>
            <a:endParaRPr/>
          </a:p>
        </p:txBody>
      </p:sp>
      <p:sp>
        <p:nvSpPr>
          <p:cNvPr id="214" name="Google Shape;214;g310bab3a7af_0_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8053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Strengths of DBSCAN: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Handles Clusters of Arbitrary Shape: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 DBSCAN can discover clusters of any shape, unlike K-Means which assumes spherical clusters.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Noise Tolerance: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 It can effectively identify and handle noise points.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Does Not Require Specifying the Number of Clusters: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 The number of clusters is determined automatically based on the data density.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Weaknesses of DBSCAN: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Sensitivity to Parameters: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 The choice of </a:t>
            </a:r>
            <a:r>
              <a:rPr lang="en-US" sz="1400" i="1">
                <a:latin typeface="Arial"/>
                <a:ea typeface="Arial"/>
                <a:cs typeface="Arial"/>
                <a:sym typeface="Arial"/>
              </a:rPr>
              <a:t>Eps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1400" i="1">
                <a:latin typeface="Arial"/>
                <a:ea typeface="Arial"/>
                <a:cs typeface="Arial"/>
                <a:sym typeface="Arial"/>
              </a:rPr>
              <a:t>MinPts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 can significantly impact the clustering results.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Clustering Density Variations: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 DBSCAN may struggle with datasets that have varying densities. (Sol: Hierarchical DBSCAN)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100"/>
          </a:p>
        </p:txBody>
      </p:sp>
      <p:pic>
        <p:nvPicPr>
          <p:cNvPr id="215" name="Google Shape;215;g310bab3a7af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9901" y="936012"/>
            <a:ext cx="4793649" cy="498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10bab3a7af_0_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Comparison </a:t>
            </a:r>
            <a:endParaRPr/>
          </a:p>
        </p:txBody>
      </p:sp>
      <p:sp>
        <p:nvSpPr>
          <p:cNvPr id="221" name="Google Shape;221;g310bab3a7af_0_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8053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100"/>
          </a:p>
        </p:txBody>
      </p:sp>
      <p:pic>
        <p:nvPicPr>
          <p:cNvPr id="222" name="Google Shape;222;g310bab3a7af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9525" y="1878950"/>
            <a:ext cx="5243699" cy="3548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38200" y="12510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4400"/>
              <a:buFont typeface="Calibri"/>
              <a:buNone/>
            </a:pPr>
            <a:r>
              <a:rPr lang="en-US" b="1">
                <a:solidFill>
                  <a:srgbClr val="266F8B"/>
                </a:solidFill>
              </a:rPr>
              <a:t>Overview</a:t>
            </a:r>
            <a:endParaRPr b="1">
              <a:solidFill>
                <a:srgbClr val="266F8B"/>
              </a:solidFill>
            </a:endParaRPr>
          </a:p>
        </p:txBody>
      </p:sp>
      <p:sp>
        <p:nvSpPr>
          <p:cNvPr id="40" name="Google Shape;40;p3"/>
          <p:cNvSpPr txBox="1">
            <a:spLocks noGrp="1"/>
          </p:cNvSpPr>
          <p:nvPr>
            <p:ph type="body" idx="1"/>
          </p:nvPr>
        </p:nvSpPr>
        <p:spPr>
          <a:xfrm>
            <a:off x="838200" y="1234440"/>
            <a:ext cx="10515600" cy="4942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300" b="1">
                <a:latin typeface="Nunito"/>
                <a:ea typeface="Nunito"/>
                <a:cs typeface="Nunito"/>
                <a:sym typeface="Nunito"/>
              </a:rPr>
              <a:t>Choosing distance metrics</a:t>
            </a:r>
            <a:endParaRPr sz="2300" b="1">
              <a:latin typeface="Nunito"/>
              <a:ea typeface="Nunito"/>
              <a:cs typeface="Nunito"/>
              <a:sym typeface="Nunito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300" b="1">
                <a:latin typeface="Nunito"/>
                <a:ea typeface="Nunito"/>
                <a:cs typeface="Nunito"/>
                <a:sym typeface="Nunito"/>
              </a:rPr>
              <a:t>Different clustering approaches</a:t>
            </a:r>
            <a:endParaRPr sz="2300" b="1">
              <a:latin typeface="Nunito"/>
              <a:ea typeface="Nunito"/>
              <a:cs typeface="Nunito"/>
              <a:sym typeface="Nunito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300" b="1">
                <a:latin typeface="Nunito"/>
                <a:ea typeface="Nunito"/>
                <a:cs typeface="Nunito"/>
                <a:sym typeface="Nunito"/>
              </a:rPr>
              <a:t>hierarchical agglomerative clustering</a:t>
            </a:r>
            <a:endParaRPr sz="2300" b="1">
              <a:latin typeface="Nunito"/>
              <a:ea typeface="Nunito"/>
              <a:cs typeface="Nunito"/>
              <a:sym typeface="Nunito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300" b="1">
                <a:latin typeface="Nunito"/>
                <a:ea typeface="Nunito"/>
                <a:cs typeface="Nunito"/>
                <a:sym typeface="Nunito"/>
              </a:rPr>
              <a:t>k-means, DBSCAN</a:t>
            </a:r>
            <a:endParaRPr sz="2300" b="1">
              <a:latin typeface="Nunito"/>
              <a:ea typeface="Nunito"/>
              <a:cs typeface="Nunito"/>
              <a:sym typeface="Nunito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300" b="1">
                <a:latin typeface="Nunito"/>
                <a:ea typeface="Nunito"/>
                <a:cs typeface="Nunito"/>
                <a:sym typeface="Nunito"/>
              </a:rPr>
              <a:t>Relative merits of each method</a:t>
            </a:r>
            <a:endParaRPr sz="2300" b="1">
              <a:latin typeface="Nunito"/>
              <a:ea typeface="Nunito"/>
              <a:cs typeface="Nunito"/>
              <a:sym typeface="Nunito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300" b="1">
                <a:latin typeface="Nunito"/>
                <a:ea typeface="Nunito"/>
                <a:cs typeface="Nunito"/>
                <a:sym typeface="Nunito"/>
              </a:rPr>
              <a:t>clustering tendency and quality. </a:t>
            </a:r>
            <a:endParaRPr sz="2300" b="1">
              <a:latin typeface="Nunito"/>
              <a:ea typeface="Nunito"/>
              <a:cs typeface="Nunito"/>
              <a:sym typeface="Nunito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300" b="1">
                <a:latin typeface="Nunito"/>
                <a:ea typeface="Nunito"/>
                <a:cs typeface="Nunito"/>
                <a:sym typeface="Nunito"/>
              </a:rPr>
              <a:t>Computer science and engineering applications Data mining, Network protocols, analysis of Web traffic.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101e44011d_0_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472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4200" b="1">
                <a:latin typeface="Arial"/>
                <a:ea typeface="Arial"/>
                <a:cs typeface="Arial"/>
                <a:sym typeface="Arial"/>
              </a:rPr>
              <a:t>Choosing the Right Clustering Approach:</a:t>
            </a:r>
            <a:endParaRPr sz="42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3101e44011d_0_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The choice of clustering algorithm depends on various factors: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Number of clusters: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Known or unknown.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Cluster shape: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Spherical, arbitrary, or overlapping.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Presence of noise and outliers: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Can the algorithm handle them?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Computational complexity: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How efficient is the algorithm?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Interpretability: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How easy is it to understand the results?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Additional Considerations: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Distance Metrics: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The choice of distance metric (e.g., Euclidean, Manhattan, cosine similarity) can significantly impact clustering results.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Feature Scaling: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Normalizing or standardizing features can improve clustering performance.</a:t>
            </a:r>
            <a:endParaRPr sz="37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101e44011d_0_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Relative Merits of Different Clustering Methods</a:t>
            </a:r>
            <a:endParaRPr sz="4200"/>
          </a:p>
        </p:txBody>
      </p:sp>
      <p:sp>
        <p:nvSpPr>
          <p:cNvPr id="234" name="Google Shape;234;g3101e44011d_0_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b="1">
                <a:latin typeface="Arial"/>
                <a:ea typeface="Arial"/>
                <a:cs typeface="Arial"/>
                <a:sym typeface="Arial"/>
              </a:rPr>
              <a:t>Hierarchical Clustering</a:t>
            </a:r>
            <a:endParaRPr sz="23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1">
                <a:latin typeface="Arial"/>
                <a:ea typeface="Arial"/>
                <a:cs typeface="Arial"/>
                <a:sym typeface="Arial"/>
              </a:rPr>
              <a:t>Strengths:</a:t>
            </a:r>
            <a:endParaRPr sz="21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Does not require specifying the number of clusters beforehand.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Can handle non-spherical clusters.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Provides a hierarchical structure that can be useful for visualization and interpretation.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1">
                <a:latin typeface="Arial"/>
                <a:ea typeface="Arial"/>
                <a:cs typeface="Arial"/>
                <a:sym typeface="Arial"/>
              </a:rPr>
              <a:t>Weaknesses:</a:t>
            </a:r>
            <a:endParaRPr sz="21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Sensitive to noise and outliers.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Computational complexity can be high for large datasets.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101e44011d_0_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Relative Merits of Different Clustering Methods</a:t>
            </a:r>
            <a:endParaRPr sz="4200"/>
          </a:p>
        </p:txBody>
      </p:sp>
      <p:sp>
        <p:nvSpPr>
          <p:cNvPr id="240" name="Google Shape;240;g3101e44011d_0_25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54450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1">
                <a:latin typeface="Arial"/>
                <a:ea typeface="Arial"/>
                <a:cs typeface="Arial"/>
                <a:sym typeface="Arial"/>
              </a:rPr>
              <a:t>Partitional Clustering</a:t>
            </a:r>
            <a:endParaRPr sz="21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1">
                <a:latin typeface="Arial"/>
                <a:ea typeface="Arial"/>
                <a:cs typeface="Arial"/>
                <a:sym typeface="Arial"/>
              </a:rPr>
              <a:t>K-Means</a:t>
            </a:r>
            <a:endParaRPr sz="19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4925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-US" sz="1900" b="1">
                <a:latin typeface="Arial"/>
                <a:ea typeface="Arial"/>
                <a:cs typeface="Arial"/>
                <a:sym typeface="Arial"/>
              </a:rPr>
              <a:t>Strengths:</a:t>
            </a:r>
            <a:endParaRPr sz="1900" b="1">
              <a:latin typeface="Arial"/>
              <a:ea typeface="Arial"/>
              <a:cs typeface="Arial"/>
              <a:sym typeface="Arial"/>
            </a:endParaRPr>
          </a:p>
          <a:p>
            <a:pPr marL="914400" lvl="1" indent="-3492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Relatively simple and efficient.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marL="914400" lvl="1" indent="-3492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Can handle large datasets.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marL="457200" lvl="0" indent="-3492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 b="1">
                <a:latin typeface="Arial"/>
                <a:ea typeface="Arial"/>
                <a:cs typeface="Arial"/>
                <a:sym typeface="Arial"/>
              </a:rPr>
              <a:t>Weaknesses:</a:t>
            </a:r>
            <a:endParaRPr sz="1900" b="1">
              <a:latin typeface="Arial"/>
              <a:ea typeface="Arial"/>
              <a:cs typeface="Arial"/>
              <a:sym typeface="Arial"/>
            </a:endParaRPr>
          </a:p>
          <a:p>
            <a:pPr marL="914400" lvl="1" indent="-3492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Requires specifying the number of clusters beforehand.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marL="914400" lvl="1" indent="-3492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Sensitive to initial cluster centroids.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marL="914400" lvl="1" indent="-3492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Assumes spherical clusters.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41" name="Google Shape;241;g3101e44011d_0_25"/>
          <p:cNvSpPr txBox="1">
            <a:spLocks noGrp="1"/>
          </p:cNvSpPr>
          <p:nvPr>
            <p:ph type="body" idx="1"/>
          </p:nvPr>
        </p:nvSpPr>
        <p:spPr>
          <a:xfrm>
            <a:off x="5908800" y="1690825"/>
            <a:ext cx="54450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900" b="1">
                <a:latin typeface="Arial"/>
                <a:ea typeface="Arial"/>
                <a:cs typeface="Arial"/>
                <a:sym typeface="Arial"/>
              </a:rPr>
              <a:t>DBSCAN</a:t>
            </a:r>
            <a:endParaRPr sz="19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4925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-US" sz="1900" b="1">
                <a:latin typeface="Arial"/>
                <a:ea typeface="Arial"/>
                <a:cs typeface="Arial"/>
                <a:sym typeface="Arial"/>
              </a:rPr>
              <a:t>Strengths:</a:t>
            </a:r>
            <a:endParaRPr sz="1900" b="1">
              <a:latin typeface="Arial"/>
              <a:ea typeface="Arial"/>
              <a:cs typeface="Arial"/>
              <a:sym typeface="Arial"/>
            </a:endParaRPr>
          </a:p>
          <a:p>
            <a:pPr marL="914400" lvl="1" indent="-3492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Can discover clusters of arbitrary shape.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marL="914400" lvl="1" indent="-3492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Can handle noise and outliers effectively.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marL="914400" lvl="1" indent="-3492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Does not require specifying the number of clusters.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marL="457200" lvl="0" indent="-3492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 b="1">
                <a:latin typeface="Arial"/>
                <a:ea typeface="Arial"/>
                <a:cs typeface="Arial"/>
                <a:sym typeface="Arial"/>
              </a:rPr>
              <a:t>Weaknesses:</a:t>
            </a:r>
            <a:endParaRPr sz="1900" b="1">
              <a:latin typeface="Arial"/>
              <a:ea typeface="Arial"/>
              <a:cs typeface="Arial"/>
              <a:sym typeface="Arial"/>
            </a:endParaRPr>
          </a:p>
          <a:p>
            <a:pPr marL="914400" lvl="1" indent="-3492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Sensitive to parameter settings (epsilon and minPts).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marL="914400" lvl="1" indent="-3492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Can be computationally expensive for large datasets.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6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101e44011d_0_31"/>
          <p:cNvSpPr txBox="1">
            <a:spLocks noGrp="1"/>
          </p:cNvSpPr>
          <p:nvPr>
            <p:ph type="title"/>
          </p:nvPr>
        </p:nvSpPr>
        <p:spPr>
          <a:xfrm>
            <a:off x="725200" y="365125"/>
            <a:ext cx="106284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Relative Merits of Different Clustering Methods</a:t>
            </a:r>
            <a:endParaRPr sz="4200"/>
          </a:p>
        </p:txBody>
      </p:sp>
      <p:sp>
        <p:nvSpPr>
          <p:cNvPr id="247" name="Google Shape;247;g3101e44011d_0_31"/>
          <p:cNvSpPr txBox="1">
            <a:spLocks noGrp="1"/>
          </p:cNvSpPr>
          <p:nvPr>
            <p:ph type="body" idx="1"/>
          </p:nvPr>
        </p:nvSpPr>
        <p:spPr>
          <a:xfrm>
            <a:off x="725200" y="1690825"/>
            <a:ext cx="55098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b="1">
                <a:latin typeface="Arial"/>
                <a:ea typeface="Arial"/>
                <a:cs typeface="Arial"/>
                <a:sym typeface="Arial"/>
              </a:rPr>
              <a:t>Fuzzy Clustering</a:t>
            </a:r>
            <a:endParaRPr sz="22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Strengths: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Can handle overlapping clusters.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Provides a more realistic representation of data.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Weaknesses: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Can be computationally expensive.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Interpretation of results can be challenging.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700"/>
          </a:p>
        </p:txBody>
      </p:sp>
      <p:sp>
        <p:nvSpPr>
          <p:cNvPr id="248" name="Google Shape;248;g3101e44011d_0_31"/>
          <p:cNvSpPr txBox="1">
            <a:spLocks noGrp="1"/>
          </p:cNvSpPr>
          <p:nvPr>
            <p:ph type="body" idx="1"/>
          </p:nvPr>
        </p:nvSpPr>
        <p:spPr>
          <a:xfrm>
            <a:off x="5844000" y="1690825"/>
            <a:ext cx="55098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200" b="1">
                <a:latin typeface="Arial"/>
                <a:ea typeface="Arial"/>
                <a:cs typeface="Arial"/>
                <a:sym typeface="Arial"/>
              </a:rPr>
              <a:t>Model-Based Clustering (Gaussian Mixture Models)</a:t>
            </a:r>
            <a:endParaRPr sz="22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Strengths: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Can model complex data distributions.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Can handle overlapping clusters.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Can estimate the number of clusters automatically.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Weaknesses: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Can be sensitive to initialization.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Computational complexity can be high.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7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01e44011d_0_42"/>
          <p:cNvSpPr txBox="1">
            <a:spLocks noGrp="1"/>
          </p:cNvSpPr>
          <p:nvPr>
            <p:ph type="title"/>
          </p:nvPr>
        </p:nvSpPr>
        <p:spPr>
          <a:xfrm>
            <a:off x="838200" y="591125"/>
            <a:ext cx="10515600" cy="690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US" sz="4200" b="1">
                <a:latin typeface="Arial"/>
                <a:ea typeface="Arial"/>
                <a:cs typeface="Arial"/>
                <a:sym typeface="Arial"/>
              </a:rPr>
              <a:t>Clustering Tendency</a:t>
            </a:r>
            <a:endParaRPr sz="42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3101e44011d_0_42"/>
          <p:cNvSpPr txBox="1">
            <a:spLocks noGrp="1"/>
          </p:cNvSpPr>
          <p:nvPr>
            <p:ph type="body" idx="1"/>
          </p:nvPr>
        </p:nvSpPr>
        <p:spPr>
          <a:xfrm>
            <a:off x="838200" y="1281725"/>
            <a:ext cx="10515600" cy="489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Clustering tendency refers to the inherent structure or pattern within a dataset that makes it suitable for clustering analysis. In simpler terms, it's the degree to which a dataset can be meaningfully divided into groups.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1">
                <a:latin typeface="Arial"/>
                <a:ea typeface="Arial"/>
                <a:cs typeface="Arial"/>
                <a:sym typeface="Arial"/>
              </a:rPr>
              <a:t>Why is it important?</a:t>
            </a: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Avoids Futile Clustering: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If a dataset lacks a clear underlying structure, applying clustering algorithms might lead to meaningless or arbitrary groupings.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Optimizes Algorithm Selection: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Different clustering algorithms are suited for different data distributions. Assessing clustering tendency helps select the most appropriate algorithm.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1">
                <a:latin typeface="Arial"/>
                <a:ea typeface="Arial"/>
                <a:cs typeface="Arial"/>
                <a:sym typeface="Arial"/>
              </a:rPr>
              <a:t>How to Assess Clustering Tendency: </a:t>
            </a:r>
            <a:r>
              <a:rPr lang="en-US" sz="1900">
                <a:latin typeface="Arial"/>
                <a:ea typeface="Arial"/>
                <a:cs typeface="Arial"/>
                <a:sym typeface="Arial"/>
              </a:rPr>
              <a:t>Several methods can be used to assess clustering tendency: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marL="457200" lvl="0" indent="-34925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AutoNum type="arabicPeriod"/>
            </a:pPr>
            <a:r>
              <a:rPr lang="en-US" sz="1900" b="1">
                <a:latin typeface="Arial"/>
                <a:ea typeface="Arial"/>
                <a:cs typeface="Arial"/>
                <a:sym typeface="Arial"/>
              </a:rPr>
              <a:t>Visual Inspection: (Scatter Plots,</a:t>
            </a:r>
            <a:r>
              <a:rPr lang="en-US" sz="19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b="1">
                <a:latin typeface="Arial"/>
                <a:ea typeface="Arial"/>
                <a:cs typeface="Arial"/>
                <a:sym typeface="Arial"/>
              </a:rPr>
              <a:t>Density Plots) 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marL="457200" lvl="0" indent="-3492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 sz="1900" b="1">
                <a:latin typeface="Arial"/>
                <a:ea typeface="Arial"/>
                <a:cs typeface="Arial"/>
                <a:sym typeface="Arial"/>
              </a:rPr>
              <a:t>Statistical Tests: (Hopkins Statistic)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marL="457200" lvl="0" indent="-3492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 sz="1900" b="1">
                <a:latin typeface="Arial"/>
                <a:ea typeface="Arial"/>
                <a:cs typeface="Arial"/>
                <a:sym typeface="Arial"/>
              </a:rPr>
              <a:t>Model-Based Approaches:</a:t>
            </a:r>
            <a:endParaRPr sz="19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 sz="36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101e44011d_0_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Specific applications in Data Mining</a:t>
            </a:r>
            <a:endParaRPr/>
          </a:p>
        </p:txBody>
      </p:sp>
      <p:sp>
        <p:nvSpPr>
          <p:cNvPr id="260" name="Google Shape;260;g3101e44011d_0_48"/>
          <p:cNvSpPr txBox="1">
            <a:spLocks noGrp="1"/>
          </p:cNvSpPr>
          <p:nvPr>
            <p:ph type="body" idx="1"/>
          </p:nvPr>
        </p:nvSpPr>
        <p:spPr>
          <a:xfrm>
            <a:off x="838200" y="1572425"/>
            <a:ext cx="10515600" cy="460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Customer Segmentation:</a:t>
            </a: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Grouping customers based on demographics, purchase history, and behavior to tailor marketing strategies.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Identifying high-value customers for targeted promotions.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Anomaly Detection:</a:t>
            </a: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Detecting unusual patterns in data, such as fraudulent transactions or network intrusions.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Identifying outliers in sensor data to predict equipment failures.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Document Clustering:</a:t>
            </a: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Grouping similar documents based on content, topic, or style.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Organizing large document collections for efficient search and retrieval.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 sz="35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101e44011d_0_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Specific applications in Network protocols</a:t>
            </a:r>
            <a:endParaRPr/>
          </a:p>
        </p:txBody>
      </p:sp>
      <p:sp>
        <p:nvSpPr>
          <p:cNvPr id="266" name="Google Shape;266;g3101e44011d_0_55"/>
          <p:cNvSpPr txBox="1">
            <a:spLocks noGrp="1"/>
          </p:cNvSpPr>
          <p:nvPr>
            <p:ph type="body" idx="1"/>
          </p:nvPr>
        </p:nvSpPr>
        <p:spPr>
          <a:xfrm>
            <a:off x="838200" y="1572425"/>
            <a:ext cx="10515600" cy="460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b="1">
                <a:latin typeface="Arial"/>
                <a:ea typeface="Arial"/>
                <a:cs typeface="Arial"/>
                <a:sym typeface="Arial"/>
              </a:rPr>
              <a:t>Network Protocols</a:t>
            </a:r>
            <a:endParaRPr sz="23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1">
                <a:latin typeface="Arial"/>
                <a:ea typeface="Arial"/>
                <a:cs typeface="Arial"/>
                <a:sym typeface="Arial"/>
              </a:rPr>
              <a:t>Network Traffic Analysis:</a:t>
            </a:r>
            <a:endParaRPr sz="21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Identifying abnormal traffic patterns that may indicate attacks or security breaches.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Classifying network traffic into different categories (e.g., web traffic, email, file transfer).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Optimizing network performance by identifying bottlenecks and congestion points.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1">
                <a:latin typeface="Arial"/>
                <a:ea typeface="Arial"/>
                <a:cs typeface="Arial"/>
                <a:sym typeface="Arial"/>
              </a:rPr>
              <a:t>Protocol Engineering:</a:t>
            </a:r>
            <a:endParaRPr sz="21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Designing efficient and reliable network protocols.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Analyzing protocol performance and identifying areas for improvement.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 sz="3000"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101e44011d_0_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Specific applications in Web Traffic Analysis</a:t>
            </a:r>
            <a:endParaRPr/>
          </a:p>
        </p:txBody>
      </p:sp>
      <p:sp>
        <p:nvSpPr>
          <p:cNvPr id="272" name="Google Shape;272;g3101e44011d_0_61"/>
          <p:cNvSpPr txBox="1">
            <a:spLocks noGrp="1"/>
          </p:cNvSpPr>
          <p:nvPr>
            <p:ph type="body" idx="1"/>
          </p:nvPr>
        </p:nvSpPr>
        <p:spPr>
          <a:xfrm>
            <a:off x="838200" y="1475550"/>
            <a:ext cx="10515600" cy="460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100" b="1">
                <a:latin typeface="Arial"/>
                <a:ea typeface="Arial"/>
                <a:cs typeface="Arial"/>
                <a:sym typeface="Arial"/>
              </a:rPr>
              <a:t>Web Traffic Analysis</a:t>
            </a:r>
            <a:endParaRPr sz="21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900" b="1">
                <a:latin typeface="Arial"/>
                <a:ea typeface="Arial"/>
                <a:cs typeface="Arial"/>
                <a:sym typeface="Arial"/>
              </a:rPr>
              <a:t>User Segmentation:</a:t>
            </a:r>
            <a:endParaRPr sz="19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Grouping users based on their browsing behavior, demographics, and interests.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Personalizing web content and recommendations.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900" b="1">
                <a:latin typeface="Arial"/>
                <a:ea typeface="Arial"/>
                <a:cs typeface="Arial"/>
                <a:sym typeface="Arial"/>
              </a:rPr>
              <a:t>Web Log Analysis:</a:t>
            </a:r>
            <a:endParaRPr sz="19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Analyzing web server logs to identify popular pages, user trends, and potential security threats.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Optimizing website performance by identifying slow-loading pages.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900" b="1">
                <a:latin typeface="Arial"/>
                <a:ea typeface="Arial"/>
                <a:cs typeface="Arial"/>
                <a:sym typeface="Arial"/>
              </a:rPr>
              <a:t>Clickstream Analysis:</a:t>
            </a:r>
            <a:endParaRPr sz="19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Analyzing user interactions with a website to understand user behavior and preferences.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Improving website design and navigation.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190fd504cb_0_0"/>
          <p:cNvSpPr txBox="1">
            <a:spLocks noGrp="1"/>
          </p:cNvSpPr>
          <p:nvPr>
            <p:ph type="title"/>
          </p:nvPr>
        </p:nvSpPr>
        <p:spPr>
          <a:xfrm>
            <a:off x="609600" y="746125"/>
            <a:ext cx="109089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2460" u="sng"/>
              <a:t>Question: You are tasked with designing a data science solution to analyse the placement data of students from your college's placement cell. Assume some data and explain(7 Marks)</a:t>
            </a:r>
            <a:endParaRPr sz="2460" u="sng"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SzPts val="990"/>
              <a:buNone/>
            </a:pPr>
            <a:endParaRPr sz="2460" u="sng"/>
          </a:p>
        </p:txBody>
      </p:sp>
      <p:sp>
        <p:nvSpPr>
          <p:cNvPr id="278" name="Google Shape;278;g3190fd504cb_0_0"/>
          <p:cNvSpPr txBox="1">
            <a:spLocks noGrp="1"/>
          </p:cNvSpPr>
          <p:nvPr>
            <p:ph type="body" idx="1"/>
          </p:nvPr>
        </p:nvSpPr>
        <p:spPr>
          <a:xfrm>
            <a:off x="673250" y="1993475"/>
            <a:ext cx="66081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935"/>
              <a:buNone/>
            </a:pPr>
            <a:r>
              <a:rPr lang="en-US" sz="1205" b="1" u="sng">
                <a:latin typeface="Arial"/>
                <a:ea typeface="Arial"/>
                <a:cs typeface="Arial"/>
                <a:sym typeface="Arial"/>
              </a:rPr>
              <a:t>Ans: Designing a Data Science Solution for College Placement Data Analysis</a:t>
            </a:r>
            <a:endParaRPr sz="1205" b="1" u="sng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-US" sz="1205" b="1">
                <a:latin typeface="Arial"/>
                <a:ea typeface="Arial"/>
                <a:cs typeface="Arial"/>
                <a:sym typeface="Arial"/>
              </a:rPr>
              <a:t>Understanding the Data</a:t>
            </a:r>
            <a:endParaRPr sz="1205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-US" sz="1035" b="1">
                <a:latin typeface="Arial"/>
                <a:ea typeface="Arial"/>
                <a:cs typeface="Arial"/>
                <a:sym typeface="Arial"/>
              </a:rPr>
              <a:t>Hypothetical Data Structure:</a:t>
            </a:r>
            <a:endParaRPr sz="1035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-US" sz="1035">
                <a:latin typeface="Arial"/>
                <a:ea typeface="Arial"/>
                <a:cs typeface="Arial"/>
                <a:sym typeface="Arial"/>
              </a:rPr>
              <a:t>Let's assume we have a dataset with the following columns: - &gt;</a:t>
            </a:r>
            <a:endParaRPr sz="103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935"/>
              <a:buNone/>
            </a:pPr>
            <a:r>
              <a:rPr lang="en-US" sz="1205" b="1">
                <a:latin typeface="Arial"/>
                <a:ea typeface="Arial"/>
                <a:cs typeface="Arial"/>
                <a:sym typeface="Arial"/>
              </a:rPr>
              <a:t>Data Analysis Goals</a:t>
            </a:r>
            <a:endParaRPr sz="1205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9432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35"/>
              <a:buAutoNum type="arabicPeriod"/>
            </a:pPr>
            <a:r>
              <a:rPr lang="en-US" sz="1035" b="1">
                <a:latin typeface="Arial"/>
                <a:ea typeface="Arial"/>
                <a:cs typeface="Arial"/>
                <a:sym typeface="Arial"/>
              </a:rPr>
              <a:t>Identify Key Factors Influencing Placements:</a:t>
            </a:r>
            <a:endParaRPr sz="1035" b="1">
              <a:latin typeface="Arial"/>
              <a:ea typeface="Arial"/>
              <a:cs typeface="Arial"/>
              <a:sym typeface="Arial"/>
            </a:endParaRPr>
          </a:p>
          <a:p>
            <a:pPr marL="914400" lvl="1" indent="-29432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35"/>
              <a:buChar char="○"/>
            </a:pPr>
            <a:r>
              <a:rPr lang="en-US" sz="1035">
                <a:latin typeface="Arial"/>
                <a:ea typeface="Arial"/>
                <a:cs typeface="Arial"/>
                <a:sym typeface="Arial"/>
              </a:rPr>
              <a:t>Determine the correlation between academic performance (CGPA, 10th, 12th percentages), coding proficiency, projects, internships, certifications, and placement outcomes.</a:t>
            </a:r>
            <a:endParaRPr sz="1035">
              <a:latin typeface="Arial"/>
              <a:ea typeface="Arial"/>
              <a:cs typeface="Arial"/>
              <a:sym typeface="Arial"/>
            </a:endParaRPr>
          </a:p>
          <a:p>
            <a:pPr marL="914400" lvl="1" indent="-29432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35"/>
              <a:buChar char="○"/>
            </a:pPr>
            <a:r>
              <a:rPr lang="en-US" sz="1035">
                <a:latin typeface="Arial"/>
                <a:ea typeface="Arial"/>
                <a:cs typeface="Arial"/>
                <a:sym typeface="Arial"/>
              </a:rPr>
              <a:t>Analyze the impact of different branches on placement rates and average salary packages.</a:t>
            </a:r>
            <a:endParaRPr sz="1035">
              <a:latin typeface="Arial"/>
              <a:ea typeface="Arial"/>
              <a:cs typeface="Arial"/>
              <a:sym typeface="Arial"/>
            </a:endParaRPr>
          </a:p>
          <a:p>
            <a:pPr marL="457200" lvl="0" indent="-29432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35"/>
              <a:buAutoNum type="arabicPeriod"/>
            </a:pPr>
            <a:r>
              <a:rPr lang="en-US" sz="1035" b="1">
                <a:latin typeface="Arial"/>
                <a:ea typeface="Arial"/>
                <a:cs typeface="Arial"/>
                <a:sym typeface="Arial"/>
              </a:rPr>
              <a:t>Predict Placement Outcomes:</a:t>
            </a:r>
            <a:endParaRPr sz="1035" b="1">
              <a:latin typeface="Arial"/>
              <a:ea typeface="Arial"/>
              <a:cs typeface="Arial"/>
              <a:sym typeface="Arial"/>
            </a:endParaRPr>
          </a:p>
          <a:p>
            <a:pPr marL="914400" lvl="1" indent="-29432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35"/>
              <a:buChar char="○"/>
            </a:pPr>
            <a:r>
              <a:rPr lang="en-US" sz="1035">
                <a:latin typeface="Arial"/>
                <a:ea typeface="Arial"/>
                <a:cs typeface="Arial"/>
                <a:sym typeface="Arial"/>
              </a:rPr>
              <a:t>Build predictive models to forecast the likelihood of a student getting placed based on their profile.</a:t>
            </a:r>
            <a:endParaRPr sz="1035">
              <a:latin typeface="Arial"/>
              <a:ea typeface="Arial"/>
              <a:cs typeface="Arial"/>
              <a:sym typeface="Arial"/>
            </a:endParaRPr>
          </a:p>
          <a:p>
            <a:pPr marL="914400" lvl="1" indent="-29432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35"/>
              <a:buChar char="○"/>
            </a:pPr>
            <a:r>
              <a:rPr lang="en-US" sz="1035">
                <a:latin typeface="Arial"/>
                <a:ea typeface="Arial"/>
                <a:cs typeface="Arial"/>
                <a:sym typeface="Arial"/>
              </a:rPr>
              <a:t>Identify students who may need additional support or guidance to improve their placement chances.</a:t>
            </a:r>
            <a:endParaRPr sz="1035">
              <a:latin typeface="Arial"/>
              <a:ea typeface="Arial"/>
              <a:cs typeface="Arial"/>
              <a:sym typeface="Arial"/>
            </a:endParaRPr>
          </a:p>
          <a:p>
            <a:pPr marL="457200" lvl="0" indent="-29432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35"/>
              <a:buAutoNum type="arabicPeriod"/>
            </a:pPr>
            <a:r>
              <a:rPr lang="en-US" sz="1035" b="1">
                <a:latin typeface="Arial"/>
                <a:ea typeface="Arial"/>
                <a:cs typeface="Arial"/>
                <a:sym typeface="Arial"/>
              </a:rPr>
              <a:t>Optimize Placement Strategies:</a:t>
            </a:r>
            <a:endParaRPr sz="1035" b="1">
              <a:latin typeface="Arial"/>
              <a:ea typeface="Arial"/>
              <a:cs typeface="Arial"/>
              <a:sym typeface="Arial"/>
            </a:endParaRPr>
          </a:p>
          <a:p>
            <a:pPr marL="914400" lvl="1" indent="-29432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35"/>
              <a:buChar char="○"/>
            </a:pPr>
            <a:r>
              <a:rPr lang="en-US" sz="1035">
                <a:latin typeface="Arial"/>
                <a:ea typeface="Arial"/>
                <a:cs typeface="Arial"/>
                <a:sym typeface="Arial"/>
              </a:rPr>
              <a:t>Analyze historical placement data to identify trends and patterns.</a:t>
            </a:r>
            <a:endParaRPr sz="1035">
              <a:latin typeface="Arial"/>
              <a:ea typeface="Arial"/>
              <a:cs typeface="Arial"/>
              <a:sym typeface="Arial"/>
            </a:endParaRPr>
          </a:p>
          <a:p>
            <a:pPr marL="914400" lvl="1" indent="-29432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35"/>
              <a:buChar char="○"/>
            </a:pPr>
            <a:r>
              <a:rPr lang="en-US" sz="1035">
                <a:latin typeface="Arial"/>
                <a:ea typeface="Arial"/>
                <a:cs typeface="Arial"/>
                <a:sym typeface="Arial"/>
              </a:rPr>
              <a:t>Identify areas where the college can improve its placement efforts, such as focusing on specific skills or industries.</a:t>
            </a:r>
            <a:endParaRPr sz="1035">
              <a:latin typeface="Arial"/>
              <a:ea typeface="Arial"/>
              <a:cs typeface="Arial"/>
              <a:sym typeface="Arial"/>
            </a:endParaRPr>
          </a:p>
          <a:p>
            <a:pPr marL="914400" lvl="1" indent="-29432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35"/>
              <a:buChar char="○"/>
            </a:pPr>
            <a:r>
              <a:rPr lang="en-US" sz="1035">
                <a:latin typeface="Arial"/>
                <a:ea typeface="Arial"/>
                <a:cs typeface="Arial"/>
                <a:sym typeface="Arial"/>
              </a:rPr>
              <a:t>Provide insights to the placement cell to refine their strategies and improve student outcomes.</a:t>
            </a:r>
            <a:endParaRPr sz="103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endParaRPr sz="103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endParaRPr sz="1205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79" name="Google Shape;279;g3190fd504cb_0_0"/>
          <p:cNvGraphicFramePr/>
          <p:nvPr/>
        </p:nvGraphicFramePr>
        <p:xfrm>
          <a:off x="7376250" y="1993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{23DD8F63-5745-4A9B-BD1F-124D2D4B8F1E}</a:tableStyleId>
              </a:tblPr>
              <a:tblGrid>
                <a:gridCol w="1000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9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/>
                        <a:t>Column Name</a:t>
                      </a:r>
                      <a:endParaRPr sz="9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/>
                        <a:t>Description</a:t>
                      </a:r>
                      <a:endParaRPr sz="9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Student ID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Unique identifier for each student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Name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Student's name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Branch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Student's academic branch (e.g., CSE, ECE, ME)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Year of Passing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Year of graduation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CGPA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Cumulative Grade Point Average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10th Percentage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10th standard percentage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12th Percentage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12th standard percentage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190fd504cb_0_16"/>
          <p:cNvSpPr txBox="1">
            <a:spLocks noGrp="1"/>
          </p:cNvSpPr>
          <p:nvPr>
            <p:ph type="body" idx="1"/>
          </p:nvPr>
        </p:nvSpPr>
        <p:spPr>
          <a:xfrm>
            <a:off x="838200" y="430000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n-US" sz="1310" b="1">
                <a:latin typeface="Arial"/>
                <a:ea typeface="Arial"/>
                <a:cs typeface="Arial"/>
                <a:sym typeface="Arial"/>
              </a:rPr>
              <a:t>Data Science Methodology</a:t>
            </a:r>
            <a:endParaRPr sz="131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02895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70"/>
              <a:buAutoNum type="arabicPeriod"/>
            </a:pPr>
            <a:r>
              <a:rPr lang="en-US" sz="1170" b="1">
                <a:latin typeface="Arial"/>
                <a:ea typeface="Arial"/>
                <a:cs typeface="Arial"/>
                <a:sym typeface="Arial"/>
              </a:rPr>
              <a:t>Data Cleaning and Preprocessing:</a:t>
            </a:r>
            <a:endParaRPr sz="1170" b="1">
              <a:latin typeface="Arial"/>
              <a:ea typeface="Arial"/>
              <a:cs typeface="Arial"/>
              <a:sym typeface="Arial"/>
            </a:endParaRPr>
          </a:p>
          <a:p>
            <a:pPr marL="914400" lvl="1" indent="-30289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0"/>
              <a:buChar char="○"/>
            </a:pPr>
            <a:r>
              <a:rPr lang="en-US" sz="1170">
                <a:latin typeface="Arial"/>
                <a:ea typeface="Arial"/>
                <a:cs typeface="Arial"/>
                <a:sym typeface="Arial"/>
              </a:rPr>
              <a:t>Handle missing values (e.g., imputation, deletion).</a:t>
            </a:r>
            <a:endParaRPr sz="1170">
              <a:latin typeface="Arial"/>
              <a:ea typeface="Arial"/>
              <a:cs typeface="Arial"/>
              <a:sym typeface="Arial"/>
            </a:endParaRPr>
          </a:p>
          <a:p>
            <a:pPr marL="914400" lvl="1" indent="-30289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0"/>
              <a:buChar char="○"/>
            </a:pPr>
            <a:r>
              <a:rPr lang="en-US" sz="1170">
                <a:latin typeface="Arial"/>
                <a:ea typeface="Arial"/>
                <a:cs typeface="Arial"/>
                <a:sym typeface="Arial"/>
              </a:rPr>
              <a:t>Convert categorical variables into numerical format (e.g., one-hot encoding).</a:t>
            </a:r>
            <a:endParaRPr sz="1170">
              <a:latin typeface="Arial"/>
              <a:ea typeface="Arial"/>
              <a:cs typeface="Arial"/>
              <a:sym typeface="Arial"/>
            </a:endParaRPr>
          </a:p>
          <a:p>
            <a:pPr marL="914400" lvl="1" indent="-30289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0"/>
              <a:buChar char="○"/>
            </a:pPr>
            <a:r>
              <a:rPr lang="en-US" sz="1170">
                <a:latin typeface="Arial"/>
                <a:ea typeface="Arial"/>
                <a:cs typeface="Arial"/>
                <a:sym typeface="Arial"/>
              </a:rPr>
              <a:t>Normalize numerical features to a common scale.</a:t>
            </a:r>
            <a:endParaRPr sz="1170">
              <a:latin typeface="Arial"/>
              <a:ea typeface="Arial"/>
              <a:cs typeface="Arial"/>
              <a:sym typeface="Arial"/>
            </a:endParaRPr>
          </a:p>
          <a:p>
            <a:pPr marL="457200" lvl="0" indent="-30289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0"/>
              <a:buAutoNum type="arabicPeriod"/>
            </a:pPr>
            <a:r>
              <a:rPr lang="en-US" sz="1170" b="1">
                <a:latin typeface="Arial"/>
                <a:ea typeface="Arial"/>
                <a:cs typeface="Arial"/>
                <a:sym typeface="Arial"/>
              </a:rPr>
              <a:t>Exploratory Data Analysis (EDA):</a:t>
            </a:r>
            <a:endParaRPr sz="1170" b="1">
              <a:latin typeface="Arial"/>
              <a:ea typeface="Arial"/>
              <a:cs typeface="Arial"/>
              <a:sym typeface="Arial"/>
            </a:endParaRPr>
          </a:p>
          <a:p>
            <a:pPr marL="914400" lvl="1" indent="-30289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0"/>
              <a:buChar char="○"/>
            </a:pPr>
            <a:r>
              <a:rPr lang="en-US" sz="1170">
                <a:latin typeface="Arial"/>
                <a:ea typeface="Arial"/>
                <a:cs typeface="Arial"/>
                <a:sym typeface="Arial"/>
              </a:rPr>
              <a:t>Visualize the distribution of numerical variables (e.g., histograms, box plots).</a:t>
            </a:r>
            <a:endParaRPr sz="1170">
              <a:latin typeface="Arial"/>
              <a:ea typeface="Arial"/>
              <a:cs typeface="Arial"/>
              <a:sym typeface="Arial"/>
            </a:endParaRPr>
          </a:p>
          <a:p>
            <a:pPr marL="914400" lvl="1" indent="-30289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0"/>
              <a:buChar char="○"/>
            </a:pPr>
            <a:r>
              <a:rPr lang="en-US" sz="1170">
                <a:latin typeface="Arial"/>
                <a:ea typeface="Arial"/>
                <a:cs typeface="Arial"/>
                <a:sym typeface="Arial"/>
              </a:rPr>
              <a:t>Analyze the relationship between categorical variables and placement outcomes (e.g., bar charts, contingency tables).</a:t>
            </a:r>
            <a:endParaRPr sz="1170">
              <a:latin typeface="Arial"/>
              <a:ea typeface="Arial"/>
              <a:cs typeface="Arial"/>
              <a:sym typeface="Arial"/>
            </a:endParaRPr>
          </a:p>
          <a:p>
            <a:pPr marL="914400" lvl="1" indent="-30289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0"/>
              <a:buChar char="○"/>
            </a:pPr>
            <a:r>
              <a:rPr lang="en-US" sz="1170">
                <a:latin typeface="Arial"/>
                <a:ea typeface="Arial"/>
                <a:cs typeface="Arial"/>
                <a:sym typeface="Arial"/>
              </a:rPr>
              <a:t>Identify outliers and anomalies in the data.</a:t>
            </a:r>
            <a:endParaRPr sz="1170">
              <a:latin typeface="Arial"/>
              <a:ea typeface="Arial"/>
              <a:cs typeface="Arial"/>
              <a:sym typeface="Arial"/>
            </a:endParaRPr>
          </a:p>
          <a:p>
            <a:pPr marL="457200" lvl="0" indent="-30289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0"/>
              <a:buAutoNum type="arabicPeriod"/>
            </a:pPr>
            <a:r>
              <a:rPr lang="en-US" sz="1170" b="1">
                <a:latin typeface="Arial"/>
                <a:ea typeface="Arial"/>
                <a:cs typeface="Arial"/>
                <a:sym typeface="Arial"/>
              </a:rPr>
              <a:t>Feature Engineering:</a:t>
            </a:r>
            <a:endParaRPr sz="1170" b="1">
              <a:latin typeface="Arial"/>
              <a:ea typeface="Arial"/>
              <a:cs typeface="Arial"/>
              <a:sym typeface="Arial"/>
            </a:endParaRPr>
          </a:p>
          <a:p>
            <a:pPr marL="914400" lvl="1" indent="-30289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0"/>
              <a:buChar char="○"/>
            </a:pPr>
            <a:r>
              <a:rPr lang="en-US" sz="1170">
                <a:latin typeface="Arial"/>
                <a:ea typeface="Arial"/>
                <a:cs typeface="Arial"/>
                <a:sym typeface="Arial"/>
              </a:rPr>
              <a:t>Create new features from existing ones (e.g., combine 10th and 12th percentages, calculate a combined academic score).</a:t>
            </a:r>
            <a:endParaRPr sz="1170">
              <a:latin typeface="Arial"/>
              <a:ea typeface="Arial"/>
              <a:cs typeface="Arial"/>
              <a:sym typeface="Arial"/>
            </a:endParaRPr>
          </a:p>
          <a:p>
            <a:pPr marL="914400" lvl="1" indent="-30289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0"/>
              <a:buChar char="○"/>
            </a:pPr>
            <a:r>
              <a:rPr lang="en-US" sz="1170">
                <a:latin typeface="Arial"/>
                <a:ea typeface="Arial"/>
                <a:cs typeface="Arial"/>
                <a:sym typeface="Arial"/>
              </a:rPr>
              <a:t>Consider feature selection techniques to reduce dimensionality and improve model performance.</a:t>
            </a:r>
            <a:endParaRPr sz="1170">
              <a:latin typeface="Arial"/>
              <a:ea typeface="Arial"/>
              <a:cs typeface="Arial"/>
              <a:sym typeface="Arial"/>
            </a:endParaRPr>
          </a:p>
          <a:p>
            <a:pPr marL="457200" lvl="0" indent="-30289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0"/>
              <a:buAutoNum type="arabicPeriod"/>
            </a:pPr>
            <a:r>
              <a:rPr lang="en-US" sz="1170" b="1">
                <a:latin typeface="Arial"/>
                <a:ea typeface="Arial"/>
                <a:cs typeface="Arial"/>
                <a:sym typeface="Arial"/>
              </a:rPr>
              <a:t>Model Building and Evaluation:</a:t>
            </a:r>
            <a:endParaRPr sz="1170" b="1">
              <a:latin typeface="Arial"/>
              <a:ea typeface="Arial"/>
              <a:cs typeface="Arial"/>
              <a:sym typeface="Arial"/>
            </a:endParaRPr>
          </a:p>
          <a:p>
            <a:pPr marL="914400" lvl="1" indent="-30289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0"/>
              <a:buChar char="○"/>
            </a:pPr>
            <a:r>
              <a:rPr lang="en-US" sz="1170" b="1">
                <a:latin typeface="Arial"/>
                <a:ea typeface="Arial"/>
                <a:cs typeface="Arial"/>
                <a:sym typeface="Arial"/>
              </a:rPr>
              <a:t>Classification Models:</a:t>
            </a:r>
            <a:endParaRPr sz="1170" b="1">
              <a:latin typeface="Arial"/>
              <a:ea typeface="Arial"/>
              <a:cs typeface="Arial"/>
              <a:sym typeface="Arial"/>
            </a:endParaRPr>
          </a:p>
          <a:p>
            <a:pPr marL="1371600" lvl="2" indent="-30289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0"/>
              <a:buChar char="■"/>
            </a:pPr>
            <a:r>
              <a:rPr lang="en-US" sz="1170">
                <a:latin typeface="Arial"/>
                <a:ea typeface="Arial"/>
                <a:cs typeface="Arial"/>
                <a:sym typeface="Arial"/>
              </a:rPr>
              <a:t>Logistic Regression</a:t>
            </a:r>
            <a:endParaRPr sz="1170">
              <a:latin typeface="Arial"/>
              <a:ea typeface="Arial"/>
              <a:cs typeface="Arial"/>
              <a:sym typeface="Arial"/>
            </a:endParaRPr>
          </a:p>
          <a:p>
            <a:pPr marL="1371600" lvl="2" indent="-30289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0"/>
              <a:buChar char="■"/>
            </a:pPr>
            <a:r>
              <a:rPr lang="en-US" sz="1170">
                <a:latin typeface="Arial"/>
                <a:ea typeface="Arial"/>
                <a:cs typeface="Arial"/>
                <a:sym typeface="Arial"/>
              </a:rPr>
              <a:t>Decision Trees</a:t>
            </a:r>
            <a:endParaRPr sz="1170">
              <a:latin typeface="Arial"/>
              <a:ea typeface="Arial"/>
              <a:cs typeface="Arial"/>
              <a:sym typeface="Arial"/>
            </a:endParaRPr>
          </a:p>
          <a:p>
            <a:pPr marL="1371600" lvl="2" indent="-30289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0"/>
              <a:buChar char="■"/>
            </a:pPr>
            <a:r>
              <a:rPr lang="en-US" sz="1170">
                <a:latin typeface="Arial"/>
                <a:ea typeface="Arial"/>
                <a:cs typeface="Arial"/>
                <a:sym typeface="Arial"/>
              </a:rPr>
              <a:t>Random Forest</a:t>
            </a:r>
            <a:endParaRPr sz="1170">
              <a:latin typeface="Arial"/>
              <a:ea typeface="Arial"/>
              <a:cs typeface="Arial"/>
              <a:sym typeface="Arial"/>
            </a:endParaRPr>
          </a:p>
          <a:p>
            <a:pPr marL="1371600" lvl="2" indent="-30289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0"/>
              <a:buChar char="■"/>
            </a:pPr>
            <a:r>
              <a:rPr lang="en-US" sz="1170">
                <a:latin typeface="Arial"/>
                <a:ea typeface="Arial"/>
                <a:cs typeface="Arial"/>
                <a:sym typeface="Arial"/>
              </a:rPr>
              <a:t>Support Vector Machines (SVM)</a:t>
            </a:r>
            <a:endParaRPr sz="1170">
              <a:latin typeface="Arial"/>
              <a:ea typeface="Arial"/>
              <a:cs typeface="Arial"/>
              <a:sym typeface="Arial"/>
            </a:endParaRPr>
          </a:p>
          <a:p>
            <a:pPr marL="1371600" lvl="2" indent="-30289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0"/>
              <a:buChar char="■"/>
            </a:pPr>
            <a:r>
              <a:rPr lang="en-US" sz="1170">
                <a:latin typeface="Arial"/>
                <a:ea typeface="Arial"/>
                <a:cs typeface="Arial"/>
                <a:sym typeface="Arial"/>
              </a:rPr>
              <a:t>XGBoost</a:t>
            </a:r>
            <a:endParaRPr sz="1170">
              <a:latin typeface="Arial"/>
              <a:ea typeface="Arial"/>
              <a:cs typeface="Arial"/>
              <a:sym typeface="Arial"/>
            </a:endParaRPr>
          </a:p>
          <a:p>
            <a:pPr marL="914400" lvl="1" indent="-30289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0"/>
              <a:buChar char="○"/>
            </a:pPr>
            <a:r>
              <a:rPr lang="en-US" sz="1170" b="1">
                <a:latin typeface="Arial"/>
                <a:ea typeface="Arial"/>
                <a:cs typeface="Arial"/>
                <a:sym typeface="Arial"/>
              </a:rPr>
              <a:t>Regression Models:</a:t>
            </a:r>
            <a:endParaRPr sz="1170" b="1">
              <a:latin typeface="Arial"/>
              <a:ea typeface="Arial"/>
              <a:cs typeface="Arial"/>
              <a:sym typeface="Arial"/>
            </a:endParaRPr>
          </a:p>
          <a:p>
            <a:pPr marL="1371600" lvl="2" indent="-30289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0"/>
              <a:buChar char="■"/>
            </a:pPr>
            <a:r>
              <a:rPr lang="en-US" sz="1170">
                <a:latin typeface="Arial"/>
                <a:ea typeface="Arial"/>
                <a:cs typeface="Arial"/>
                <a:sym typeface="Arial"/>
              </a:rPr>
              <a:t>Linear Regression</a:t>
            </a:r>
            <a:endParaRPr sz="1170">
              <a:latin typeface="Arial"/>
              <a:ea typeface="Arial"/>
              <a:cs typeface="Arial"/>
              <a:sym typeface="Arial"/>
            </a:endParaRPr>
          </a:p>
          <a:p>
            <a:pPr marL="1371600" lvl="2" indent="-30289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0"/>
              <a:buChar char="■"/>
            </a:pPr>
            <a:r>
              <a:rPr lang="en-US" sz="1170">
                <a:latin typeface="Arial"/>
                <a:ea typeface="Arial"/>
                <a:cs typeface="Arial"/>
                <a:sym typeface="Arial"/>
              </a:rPr>
              <a:t>Decision Tree Regression</a:t>
            </a:r>
            <a:endParaRPr sz="1170">
              <a:latin typeface="Arial"/>
              <a:ea typeface="Arial"/>
              <a:cs typeface="Arial"/>
              <a:sym typeface="Arial"/>
            </a:endParaRPr>
          </a:p>
          <a:p>
            <a:pPr marL="1371600" lvl="2" indent="-30289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0"/>
              <a:buChar char="■"/>
            </a:pPr>
            <a:r>
              <a:rPr lang="en-US" sz="1170">
                <a:latin typeface="Arial"/>
                <a:ea typeface="Arial"/>
                <a:cs typeface="Arial"/>
                <a:sym typeface="Arial"/>
              </a:rPr>
              <a:t>Random Forest Regression</a:t>
            </a:r>
            <a:endParaRPr sz="1170">
              <a:latin typeface="Arial"/>
              <a:ea typeface="Arial"/>
              <a:cs typeface="Arial"/>
              <a:sym typeface="Arial"/>
            </a:endParaRPr>
          </a:p>
          <a:p>
            <a:pPr marL="1371600" lvl="2" indent="-30289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0"/>
              <a:buChar char="■"/>
            </a:pPr>
            <a:r>
              <a:rPr lang="en-US" sz="1170">
                <a:latin typeface="Arial"/>
                <a:ea typeface="Arial"/>
                <a:cs typeface="Arial"/>
                <a:sym typeface="Arial"/>
              </a:rPr>
              <a:t>XGBoost Regression</a:t>
            </a:r>
            <a:endParaRPr sz="1170">
              <a:latin typeface="Arial"/>
              <a:ea typeface="Arial"/>
              <a:cs typeface="Arial"/>
              <a:sym typeface="Arial"/>
            </a:endParaRPr>
          </a:p>
          <a:p>
            <a:pPr marL="914400" lvl="1" indent="-30289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0"/>
              <a:buChar char="○"/>
            </a:pPr>
            <a:r>
              <a:rPr lang="en-US" sz="1170">
                <a:latin typeface="Arial"/>
                <a:ea typeface="Arial"/>
                <a:cs typeface="Arial"/>
                <a:sym typeface="Arial"/>
              </a:rPr>
              <a:t>Evaluate model performance using metrics like accuracy, precision, recall, F1-score, and mean squared error.</a:t>
            </a:r>
            <a:endParaRPr sz="1170">
              <a:latin typeface="Arial"/>
              <a:ea typeface="Arial"/>
              <a:cs typeface="Arial"/>
              <a:sym typeface="Arial"/>
            </a:endParaRPr>
          </a:p>
          <a:p>
            <a:pPr marL="457200" lvl="0" indent="-30289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0"/>
              <a:buAutoNum type="arabicPeriod"/>
            </a:pPr>
            <a:r>
              <a:rPr lang="en-US" sz="1170" b="1">
                <a:latin typeface="Arial"/>
                <a:ea typeface="Arial"/>
                <a:cs typeface="Arial"/>
                <a:sym typeface="Arial"/>
              </a:rPr>
              <a:t>Model Deployment and Monitoring:</a:t>
            </a:r>
            <a:endParaRPr sz="1170" b="1">
              <a:latin typeface="Arial"/>
              <a:ea typeface="Arial"/>
              <a:cs typeface="Arial"/>
              <a:sym typeface="Arial"/>
            </a:endParaRPr>
          </a:p>
          <a:p>
            <a:pPr marL="914400" lvl="1" indent="-30289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0"/>
              <a:buChar char="○"/>
            </a:pPr>
            <a:r>
              <a:rPr lang="en-US" sz="1170">
                <a:latin typeface="Arial"/>
                <a:ea typeface="Arial"/>
                <a:cs typeface="Arial"/>
                <a:sym typeface="Arial"/>
              </a:rPr>
              <a:t>Deploy the best-performing model into a production environment (e.g., web application, API).</a:t>
            </a:r>
            <a:endParaRPr sz="1170">
              <a:latin typeface="Arial"/>
              <a:ea typeface="Arial"/>
              <a:cs typeface="Arial"/>
              <a:sym typeface="Arial"/>
            </a:endParaRPr>
          </a:p>
          <a:p>
            <a:pPr marL="914400" lvl="1" indent="-30289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0"/>
              <a:buChar char="○"/>
            </a:pPr>
            <a:r>
              <a:rPr lang="en-US" sz="1170">
                <a:latin typeface="Arial"/>
                <a:ea typeface="Arial"/>
                <a:cs typeface="Arial"/>
                <a:sym typeface="Arial"/>
              </a:rPr>
              <a:t>Continuously monitor the model's performance and retrain it as needed to maintain accuracy.</a:t>
            </a:r>
            <a:endParaRPr sz="117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n-US" sz="1170">
                <a:latin typeface="Arial"/>
                <a:ea typeface="Arial"/>
                <a:cs typeface="Arial"/>
                <a:sym typeface="Arial"/>
              </a:rPr>
              <a:t>By following this data science approach, the college's placement cell can gain valuable insights into student profiles, identify areas for improvement, and make data-driven decisions to enhance placement outcomes.</a:t>
            </a:r>
            <a:endParaRPr sz="117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endParaRPr sz="236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400" b="1">
                <a:latin typeface="Arial"/>
                <a:ea typeface="Arial"/>
                <a:cs typeface="Arial"/>
                <a:sym typeface="Arial"/>
              </a:rPr>
              <a:t>Common Distance Metrics</a:t>
            </a:r>
            <a:endParaRPr sz="6700"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838200" y="153098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500" b="1" dirty="0">
                <a:latin typeface="Arial"/>
                <a:ea typeface="Arial"/>
                <a:cs typeface="Arial"/>
                <a:sym typeface="Arial"/>
              </a:rPr>
              <a:t>Euclidean Distance:  d(p, q) = sqrt(Σ(pi - qi)^2)</a:t>
            </a:r>
            <a:endParaRPr sz="1500" b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>
                <a:latin typeface="Arial"/>
                <a:ea typeface="Arial"/>
                <a:cs typeface="Arial"/>
                <a:sym typeface="Arial"/>
              </a:rPr>
              <a:t>Measures the straight-line distance between two points in Euclidean space.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>
                <a:latin typeface="Arial"/>
                <a:ea typeface="Arial"/>
                <a:cs typeface="Arial"/>
                <a:sym typeface="Arial"/>
              </a:rPr>
              <a:t>Most commonly used distance metric due to its simplicity and intuitive interpretation.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>
                <a:latin typeface="Arial"/>
                <a:ea typeface="Arial"/>
                <a:cs typeface="Arial"/>
                <a:sym typeface="Arial"/>
              </a:rPr>
              <a:t>Suitable for data with continuous numerical features.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 b="1" dirty="0">
                <a:latin typeface="Arial"/>
                <a:ea typeface="Arial"/>
                <a:cs typeface="Arial"/>
                <a:sym typeface="Arial"/>
              </a:rPr>
              <a:t>Manhattan </a:t>
            </a:r>
            <a:r>
              <a:rPr lang="en-US" sz="1500" b="1" dirty="0" err="1">
                <a:latin typeface="Arial"/>
                <a:ea typeface="Arial"/>
                <a:cs typeface="Arial"/>
                <a:sym typeface="Arial"/>
              </a:rPr>
              <a:t>Distance:d</a:t>
            </a:r>
            <a:r>
              <a:rPr lang="en-US" sz="1500" b="1" dirty="0">
                <a:latin typeface="Arial"/>
                <a:ea typeface="Arial"/>
                <a:cs typeface="Arial"/>
                <a:sym typeface="Arial"/>
              </a:rPr>
              <a:t>(p, q) = </a:t>
            </a:r>
            <a:r>
              <a:rPr lang="en-US" sz="1500" b="1" dirty="0" err="1">
                <a:latin typeface="Arial"/>
                <a:ea typeface="Arial"/>
                <a:cs typeface="Arial"/>
                <a:sym typeface="Arial"/>
              </a:rPr>
              <a:t>Σ|pi</a:t>
            </a:r>
            <a:r>
              <a:rPr lang="en-US" sz="1500" b="1" dirty="0">
                <a:latin typeface="Arial"/>
                <a:ea typeface="Arial"/>
                <a:cs typeface="Arial"/>
                <a:sym typeface="Arial"/>
              </a:rPr>
              <a:t> - qi|</a:t>
            </a:r>
            <a:endParaRPr sz="1500" b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-US" sz="1500" dirty="0">
                <a:latin typeface="Arial"/>
                <a:ea typeface="Arial"/>
                <a:cs typeface="Arial"/>
                <a:sym typeface="Arial"/>
              </a:rPr>
              <a:t>Measures the distance between two points by summing the absolute differences of their Cartesian coordinates.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>
                <a:latin typeface="Arial"/>
                <a:ea typeface="Arial"/>
                <a:cs typeface="Arial"/>
                <a:sym typeface="Arial"/>
              </a:rPr>
              <a:t>Also known as L1 norm or Taxicab distance.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>
                <a:latin typeface="Arial"/>
                <a:ea typeface="Arial"/>
                <a:cs typeface="Arial"/>
                <a:sym typeface="Arial"/>
              </a:rPr>
              <a:t>More robust to outliers compared to Euclidean distance.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>
                <a:latin typeface="Arial"/>
                <a:ea typeface="Arial"/>
                <a:cs typeface="Arial"/>
                <a:sym typeface="Arial"/>
              </a:rPr>
              <a:t>Useful for data with categorical or ordinal features.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 b="1" dirty="0" err="1">
                <a:latin typeface="Arial"/>
                <a:ea typeface="Arial"/>
                <a:cs typeface="Arial"/>
                <a:sym typeface="Arial"/>
              </a:rPr>
              <a:t>Minkowski</a:t>
            </a:r>
            <a:r>
              <a:rPr lang="en-US" sz="1500" b="1" dirty="0">
                <a:latin typeface="Arial"/>
                <a:ea typeface="Arial"/>
                <a:cs typeface="Arial"/>
                <a:sym typeface="Arial"/>
              </a:rPr>
              <a:t> Distance: d(p, q) = (</a:t>
            </a:r>
            <a:r>
              <a:rPr lang="en-US" sz="1500" b="1" dirty="0" err="1">
                <a:latin typeface="Arial"/>
                <a:ea typeface="Arial"/>
                <a:cs typeface="Arial"/>
                <a:sym typeface="Arial"/>
              </a:rPr>
              <a:t>Σ|pi</a:t>
            </a:r>
            <a:r>
              <a:rPr lang="en-US" sz="1500" b="1" dirty="0">
                <a:latin typeface="Arial"/>
                <a:ea typeface="Arial"/>
                <a:cs typeface="Arial"/>
                <a:sym typeface="Arial"/>
              </a:rPr>
              <a:t> - qi|^p)^(1/p)</a:t>
            </a:r>
            <a:endParaRPr sz="1500" b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>
                <a:latin typeface="Arial"/>
                <a:ea typeface="Arial"/>
                <a:cs typeface="Arial"/>
                <a:sym typeface="Arial"/>
              </a:rPr>
              <a:t>Generalization of Euclidean and Manhattan distances.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>
                <a:latin typeface="Arial"/>
                <a:ea typeface="Arial"/>
                <a:cs typeface="Arial"/>
                <a:sym typeface="Arial"/>
              </a:rPr>
              <a:t>Defined as the p-</a:t>
            </a:r>
            <a:r>
              <a:rPr lang="en-US" sz="1500" dirty="0" err="1"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1500" dirty="0">
                <a:latin typeface="Arial"/>
                <a:ea typeface="Arial"/>
                <a:cs typeface="Arial"/>
                <a:sym typeface="Arial"/>
              </a:rPr>
              <a:t> root of the sum of the p-</a:t>
            </a:r>
            <a:r>
              <a:rPr lang="en-US" sz="1500" dirty="0" err="1"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1500" dirty="0">
                <a:latin typeface="Arial"/>
                <a:ea typeface="Arial"/>
                <a:cs typeface="Arial"/>
                <a:sym typeface="Arial"/>
              </a:rPr>
              <a:t> powers of the differences between the coordinates of the two points.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>
                <a:latin typeface="Arial"/>
                <a:ea typeface="Arial"/>
                <a:cs typeface="Arial"/>
                <a:sym typeface="Arial"/>
              </a:rPr>
              <a:t>Euclidean distance is a special case of </a:t>
            </a:r>
            <a:r>
              <a:rPr lang="en-US" sz="1500" dirty="0" err="1">
                <a:latin typeface="Arial"/>
                <a:ea typeface="Arial"/>
                <a:cs typeface="Arial"/>
                <a:sym typeface="Arial"/>
              </a:rPr>
              <a:t>Minkowski</a:t>
            </a:r>
            <a:r>
              <a:rPr lang="en-US" sz="1500" dirty="0">
                <a:latin typeface="Arial"/>
                <a:ea typeface="Arial"/>
                <a:cs typeface="Arial"/>
                <a:sym typeface="Arial"/>
              </a:rPr>
              <a:t> distance with p=2.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>
                <a:latin typeface="Arial"/>
                <a:ea typeface="Arial"/>
                <a:cs typeface="Arial"/>
                <a:sym typeface="Arial"/>
              </a:rPr>
              <a:t>Manhattan distance is a special case of </a:t>
            </a:r>
            <a:r>
              <a:rPr lang="en-US" sz="1500" dirty="0" err="1">
                <a:latin typeface="Arial"/>
                <a:ea typeface="Arial"/>
                <a:cs typeface="Arial"/>
                <a:sym typeface="Arial"/>
              </a:rPr>
              <a:t>Minkowski</a:t>
            </a:r>
            <a:r>
              <a:rPr lang="en-US" sz="1500" dirty="0">
                <a:latin typeface="Arial"/>
                <a:ea typeface="Arial"/>
                <a:cs typeface="Arial"/>
                <a:sym typeface="Arial"/>
              </a:rPr>
              <a:t> distance with p=1.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32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190fd504cb_0_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u="sng">
                <a:latin typeface="Arial"/>
                <a:ea typeface="Arial"/>
                <a:cs typeface="Arial"/>
                <a:sym typeface="Arial"/>
              </a:rPr>
              <a:t>Question : Assume an asteroid is expected to hit Gandhinagar. As a data scientist what would be your role.</a:t>
            </a:r>
            <a:endParaRPr sz="21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3190fd504cb_0_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Here's how a data scientist could contribute in the event of an asteroid expected to hit Gandhinagar.: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Impact Zone Modeling:</a:t>
            </a:r>
            <a:endParaRPr sz="13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-US" sz="13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Analysis:</a:t>
            </a:r>
            <a:r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Analyze data on the asteroid's size, trajectory, and speed to predict the likely impact zone and its severity.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-US" sz="13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Simulation:</a:t>
            </a:r>
            <a:r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Create simulations to model the asteroid's path and potential damage, considering factors like terrain, population density, and infrastructure.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-US" sz="13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Visualization:</a:t>
            </a:r>
            <a:r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Develop maps and visualizations to communicate the predicted impact zone and its potential consequences to decision-makers and the public.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Evacuation Planning:</a:t>
            </a:r>
            <a:endParaRPr sz="13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-US" sz="13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Population Data Analysis:</a:t>
            </a:r>
            <a:r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Analyze population data to identify areas at highest risk and optimize evacuation routes.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-US" sz="13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Real-time Tracking:</a:t>
            </a:r>
            <a:r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Develop tools to track the asteroid's progress and update evacuation plans in real-time.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-US" sz="13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 Allocation:</a:t>
            </a:r>
            <a:r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 data to optimize the allocation of resources like emergency services, shelters, and supplies based on predicted impact zones.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Damage Assessment:</a:t>
            </a:r>
            <a:endParaRPr sz="13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-US" sz="13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Satellite Imagery Analysis:</a:t>
            </a:r>
            <a:r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Analyze satellite images to assess pre-impact conditions and post-impact damage.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-US" sz="13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Damage Modeling:</a:t>
            </a:r>
            <a:r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 machine learning models to estimate the extent of damage to infrastructure, buildings, and the environment.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-US" sz="13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Risk Assessment:</a:t>
            </a:r>
            <a:r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Identify areas with the highest risk of secondary hazards like fires, tsunamis, or landslides.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190fd504cb_0_29"/>
          <p:cNvSpPr txBox="1">
            <a:spLocks noGrp="1"/>
          </p:cNvSpPr>
          <p:nvPr>
            <p:ph type="body" idx="1"/>
          </p:nvPr>
        </p:nvSpPr>
        <p:spPr>
          <a:xfrm>
            <a:off x="838200" y="549700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>
                <a:latin typeface="Arial"/>
                <a:ea typeface="Arial"/>
                <a:cs typeface="Arial"/>
                <a:sym typeface="Arial"/>
              </a:rPr>
              <a:t>4. Post-Impact Recovery:</a:t>
            </a:r>
            <a:endParaRPr sz="15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-US" sz="1500" b="1">
                <a:latin typeface="Arial"/>
                <a:ea typeface="Arial"/>
                <a:cs typeface="Arial"/>
                <a:sym typeface="Arial"/>
              </a:rPr>
              <a:t>Damage Assessment:</a:t>
            </a:r>
            <a:r>
              <a:rPr lang="en-US" sz="1500">
                <a:latin typeface="Arial"/>
                <a:ea typeface="Arial"/>
                <a:cs typeface="Arial"/>
                <a:sym typeface="Arial"/>
              </a:rPr>
              <a:t> Analyze data to assess the extent of damage and prioritize recovery efforts.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b="1">
                <a:latin typeface="Arial"/>
                <a:ea typeface="Arial"/>
                <a:cs typeface="Arial"/>
                <a:sym typeface="Arial"/>
              </a:rPr>
              <a:t>Resource Allocation:</a:t>
            </a:r>
            <a:r>
              <a:rPr lang="en-US" sz="1500">
                <a:latin typeface="Arial"/>
                <a:ea typeface="Arial"/>
                <a:cs typeface="Arial"/>
                <a:sym typeface="Arial"/>
              </a:rPr>
              <a:t> Use data to optimize the allocation of resources for reconstruction and rehabilitation.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b="1">
                <a:latin typeface="Arial"/>
                <a:ea typeface="Arial"/>
                <a:cs typeface="Arial"/>
                <a:sym typeface="Arial"/>
              </a:rPr>
              <a:t>Long-term Planning:</a:t>
            </a:r>
            <a:r>
              <a:rPr lang="en-US" sz="1500">
                <a:latin typeface="Arial"/>
                <a:ea typeface="Arial"/>
                <a:cs typeface="Arial"/>
                <a:sym typeface="Arial"/>
              </a:rPr>
              <a:t> Develop data-driven strategies for long-term recovery and resilience planning.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>
                <a:latin typeface="Arial"/>
                <a:ea typeface="Arial"/>
                <a:cs typeface="Arial"/>
                <a:sym typeface="Arial"/>
              </a:rPr>
              <a:t>5. Public Communication:</a:t>
            </a:r>
            <a:endParaRPr sz="15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-US" sz="1500" b="1">
                <a:latin typeface="Arial"/>
                <a:ea typeface="Arial"/>
                <a:cs typeface="Arial"/>
                <a:sym typeface="Arial"/>
              </a:rPr>
              <a:t>Data Visualization:</a:t>
            </a:r>
            <a:r>
              <a:rPr lang="en-US" sz="1500">
                <a:latin typeface="Arial"/>
                <a:ea typeface="Arial"/>
                <a:cs typeface="Arial"/>
                <a:sym typeface="Arial"/>
              </a:rPr>
              <a:t> Create clear and concise visualizations to communicate complex information about the asteroid's threat and the impact zone to the public.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b="1">
                <a:latin typeface="Arial"/>
                <a:ea typeface="Arial"/>
                <a:cs typeface="Arial"/>
                <a:sym typeface="Arial"/>
              </a:rPr>
              <a:t>Risk Communication:</a:t>
            </a:r>
            <a:r>
              <a:rPr lang="en-US" sz="1500">
                <a:latin typeface="Arial"/>
                <a:ea typeface="Arial"/>
                <a:cs typeface="Arial"/>
                <a:sym typeface="Arial"/>
              </a:rPr>
              <a:t> Develop strategies to communicate risks and uncertainties effectively, avoiding panic while ensuring preparedness.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>
                <a:latin typeface="Arial"/>
                <a:ea typeface="Arial"/>
                <a:cs typeface="Arial"/>
                <a:sym typeface="Arial"/>
              </a:rPr>
              <a:t>Tools and Techniques:</a:t>
            </a:r>
            <a:endParaRPr sz="15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-US" sz="1500" b="1">
                <a:latin typeface="Arial"/>
                <a:ea typeface="Arial"/>
                <a:cs typeface="Arial"/>
                <a:sym typeface="Arial"/>
              </a:rPr>
              <a:t>Machine Learning:</a:t>
            </a:r>
            <a:r>
              <a:rPr lang="en-US" sz="1500">
                <a:latin typeface="Arial"/>
                <a:ea typeface="Arial"/>
                <a:cs typeface="Arial"/>
                <a:sym typeface="Arial"/>
              </a:rPr>
              <a:t> Use algorithms to predict impact zones, simulate damage, and analyze satellite imagery.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b="1">
                <a:latin typeface="Arial"/>
                <a:ea typeface="Arial"/>
                <a:cs typeface="Arial"/>
                <a:sym typeface="Arial"/>
              </a:rPr>
              <a:t>Geographic Information Systems (GIS):</a:t>
            </a:r>
            <a:r>
              <a:rPr lang="en-US" sz="1500">
                <a:latin typeface="Arial"/>
                <a:ea typeface="Arial"/>
                <a:cs typeface="Arial"/>
                <a:sym typeface="Arial"/>
              </a:rPr>
              <a:t> Utilize GIS to create maps and visualizations of the impact zone, evacuation routes, and damage assessments.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b="1">
                <a:latin typeface="Arial"/>
                <a:ea typeface="Arial"/>
                <a:cs typeface="Arial"/>
                <a:sym typeface="Arial"/>
              </a:rPr>
              <a:t>Data Mining and Big Data:</a:t>
            </a:r>
            <a:r>
              <a:rPr lang="en-US" sz="1500">
                <a:latin typeface="Arial"/>
                <a:ea typeface="Arial"/>
                <a:cs typeface="Arial"/>
                <a:sym typeface="Arial"/>
              </a:rPr>
              <a:t> Analyze large datasets from various sources to extract valuable insights.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b="1">
                <a:latin typeface="Arial"/>
                <a:ea typeface="Arial"/>
                <a:cs typeface="Arial"/>
                <a:sym typeface="Arial"/>
              </a:rPr>
              <a:t>Statistical Modeling:</a:t>
            </a:r>
            <a:r>
              <a:rPr lang="en-US" sz="1500">
                <a:latin typeface="Arial"/>
                <a:ea typeface="Arial"/>
                <a:cs typeface="Arial"/>
                <a:sym typeface="Arial"/>
              </a:rPr>
              <a:t> Use statistical models to quantify uncertainties and risks associated with the asteroid impact.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By leveraging these skills and tools, data scientists can play a crucial role in mitigating the impact of the asteroid and supporting the recovery efforts in Gandhinagar.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01e44011d_0_7"/>
          <p:cNvSpPr txBox="1">
            <a:spLocks noGrp="1"/>
          </p:cNvSpPr>
          <p:nvPr>
            <p:ph type="title"/>
          </p:nvPr>
        </p:nvSpPr>
        <p:spPr>
          <a:xfrm>
            <a:off x="411475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Different Clustering techniques</a:t>
            </a:r>
            <a:endParaRPr/>
          </a:p>
        </p:txBody>
      </p:sp>
      <p:sp>
        <p:nvSpPr>
          <p:cNvPr id="52" name="Google Shape;52;g3101e44011d_0_7"/>
          <p:cNvSpPr txBox="1">
            <a:spLocks noGrp="1"/>
          </p:cNvSpPr>
          <p:nvPr>
            <p:ph type="body" idx="1"/>
          </p:nvPr>
        </p:nvSpPr>
        <p:spPr>
          <a:xfrm>
            <a:off x="411475" y="1586550"/>
            <a:ext cx="5934000" cy="4455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1. Hierarchical Clustering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Agglomerative Hierarchical Clustering: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Starts with each data point as a separate cluster.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Divisive Hierarchical Clustering: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Starts with all data points in a single cluster. 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2. Partitional Clustering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K-Means Clustering: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Divides data into K clusters, where K is specified beforehand.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Assigns each data point to the nearest cluster centroid.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Recomputes the centroids based on the assigned points.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Iterates until the cluster assignments stabilize.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DBSCAN (Density-Based Spatial Clustering of Applications with Noise):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Groups together points that are closely packed together (high density). 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Identifies clusters of arbitrary shape.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Can handle noise and outliers effectively.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100"/>
          </a:p>
        </p:txBody>
      </p:sp>
      <p:sp>
        <p:nvSpPr>
          <p:cNvPr id="53" name="Google Shape;53;g3101e44011d_0_7"/>
          <p:cNvSpPr txBox="1">
            <a:spLocks noGrp="1"/>
          </p:cNvSpPr>
          <p:nvPr>
            <p:ph type="body" idx="1"/>
          </p:nvPr>
        </p:nvSpPr>
        <p:spPr>
          <a:xfrm>
            <a:off x="6413200" y="1586550"/>
            <a:ext cx="54138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3. Fuzzy Clustering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Fuzzy C-Means Clustering: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Assigns each data point to multiple clusters with a degree of membership.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The sum of membership degrees for a data point across all clusters equals 1.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4. Model-Based Clustering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Gaussian Mixture Models (GMM):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Assumes that the data is generated from a mixture of Gaussian distributions.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Identifies the number of clusters and their parameters.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Evaluation Metrics: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Metrics like silhouette score, Calinski-Harabasz index, and Davies-Bouldin index can be used to evaluate the quality of clustering.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103332dcc9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700" b="1">
                <a:latin typeface="Nunito"/>
                <a:ea typeface="Nunito"/>
                <a:cs typeface="Nunito"/>
                <a:sym typeface="Nunito"/>
              </a:rPr>
              <a:t>hierarchical agglomerative clustering</a:t>
            </a:r>
            <a:endParaRPr sz="5800"/>
          </a:p>
        </p:txBody>
      </p:sp>
      <p:sp>
        <p:nvSpPr>
          <p:cNvPr id="59" name="Google Shape;59;g3103332dcc9_0_0"/>
          <p:cNvSpPr txBox="1">
            <a:spLocks noGrp="1"/>
          </p:cNvSpPr>
          <p:nvPr>
            <p:ph type="body" idx="1"/>
          </p:nvPr>
        </p:nvSpPr>
        <p:spPr>
          <a:xfrm>
            <a:off x="628325" y="1690825"/>
            <a:ext cx="35238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It creates a hierarchy of clusters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How it Works: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Initial Step: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 Each data point is considered an individual cluster.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Merge Closest Clusters: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 In each iteration, the two closest clusters are merged into a single cluster.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Update Distances: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 The distances between the newly formed cluster and other clusters are recalculated.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Repeat: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 Steps 2 and 3 are repeated until all data points belong to a single cluster</a:t>
            </a:r>
            <a:endParaRPr sz="3100"/>
          </a:p>
        </p:txBody>
      </p:sp>
      <p:pic>
        <p:nvPicPr>
          <p:cNvPr id="60" name="Google Shape;60;g3103332dcc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6650" y="1466200"/>
            <a:ext cx="685800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g3103332dcc9_0_0"/>
          <p:cNvSpPr txBox="1"/>
          <p:nvPr/>
        </p:nvSpPr>
        <p:spPr>
          <a:xfrm>
            <a:off x="4366650" y="4552300"/>
            <a:ext cx="7854600" cy="14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Visualizing Hierarchical Clustering: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Hierarchical clustering can be visualized using a dendrogram. A dendrogram is a tree-like diagram that shows the hierarchical structure of the clusters.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The height of the branches in the dendrogram represents the distance between the clusters.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103332dcc9_0_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700" b="1">
                <a:latin typeface="Nunito"/>
                <a:ea typeface="Nunito"/>
                <a:cs typeface="Nunito"/>
                <a:sym typeface="Nunito"/>
              </a:rPr>
              <a:t>hierarchical agglomerative clustering</a:t>
            </a:r>
            <a:endParaRPr sz="5800"/>
          </a:p>
        </p:txBody>
      </p:sp>
      <p:sp>
        <p:nvSpPr>
          <p:cNvPr id="67" name="Google Shape;67;g3103332dcc9_0_21"/>
          <p:cNvSpPr txBox="1">
            <a:spLocks noGrp="1"/>
          </p:cNvSpPr>
          <p:nvPr>
            <p:ph type="body" idx="1"/>
          </p:nvPr>
        </p:nvSpPr>
        <p:spPr>
          <a:xfrm>
            <a:off x="838200" y="1615750"/>
            <a:ext cx="40389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00" b="1">
                <a:latin typeface="Arial"/>
                <a:ea typeface="Arial"/>
                <a:cs typeface="Arial"/>
                <a:sym typeface="Arial"/>
              </a:rPr>
              <a:t>Key Concepts:</a:t>
            </a:r>
            <a:endParaRPr sz="17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-US" sz="1700" b="1">
                <a:latin typeface="Arial"/>
                <a:ea typeface="Arial"/>
                <a:cs typeface="Arial"/>
                <a:sym typeface="Arial"/>
              </a:rPr>
              <a:t>Proximity Matrix: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 A matrix that stores the pairwise distances between all data points.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b="1">
                <a:latin typeface="Arial"/>
                <a:ea typeface="Arial"/>
                <a:cs typeface="Arial"/>
                <a:sym typeface="Arial"/>
              </a:rPr>
              <a:t>Linkage Criteria: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 The method used to determine the distance between clusters.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700" b="1">
                <a:latin typeface="Arial"/>
                <a:ea typeface="Arial"/>
                <a:cs typeface="Arial"/>
                <a:sym typeface="Arial"/>
              </a:rPr>
              <a:t>Single Linkage: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 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700" b="1">
                <a:latin typeface="Arial"/>
                <a:ea typeface="Arial"/>
                <a:cs typeface="Arial"/>
                <a:sym typeface="Arial"/>
              </a:rPr>
              <a:t>Complete Linkage: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  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700" b="1">
                <a:latin typeface="Arial"/>
                <a:ea typeface="Arial"/>
                <a:cs typeface="Arial"/>
                <a:sym typeface="Arial"/>
              </a:rPr>
              <a:t>Average Linkage: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  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700" b="1">
                <a:latin typeface="Arial"/>
                <a:ea typeface="Arial"/>
                <a:cs typeface="Arial"/>
                <a:sym typeface="Arial"/>
              </a:rPr>
              <a:t>Ward's Linkage: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 </a:t>
            </a:r>
            <a:endParaRPr sz="3400"/>
          </a:p>
        </p:txBody>
      </p:sp>
      <p:pic>
        <p:nvPicPr>
          <p:cNvPr id="68" name="Google Shape;68;g3103332dcc9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5100" y="1048150"/>
            <a:ext cx="73152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103332dcc9_0_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g3103332dcc9_0_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g3103332dcc9_0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1200" y="0"/>
            <a:ext cx="8126920" cy="60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103332dcc9_0_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g3103332dcc9_0_29"/>
          <p:cNvSpPr txBox="1">
            <a:spLocks noGrp="1"/>
          </p:cNvSpPr>
          <p:nvPr>
            <p:ph type="body" idx="1"/>
          </p:nvPr>
        </p:nvSpPr>
        <p:spPr>
          <a:xfrm>
            <a:off x="838200" y="1472800"/>
            <a:ext cx="7306200" cy="4704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018"/>
              <a:buNone/>
            </a:pPr>
            <a:r>
              <a:rPr lang="en-US" sz="1302" b="1">
                <a:latin typeface="Arial"/>
                <a:ea typeface="Arial"/>
                <a:cs typeface="Arial"/>
                <a:sym typeface="Arial"/>
              </a:rPr>
              <a:t>Single Linkage</a:t>
            </a:r>
            <a:endParaRPr sz="1302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99561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18"/>
              <a:buChar char="●"/>
            </a:pPr>
            <a:r>
              <a:rPr lang="en-US" sz="1117" b="1">
                <a:latin typeface="Arial"/>
                <a:ea typeface="Arial"/>
                <a:cs typeface="Arial"/>
                <a:sym typeface="Arial"/>
              </a:rPr>
              <a:t>Sensitivity to Outliers:</a:t>
            </a:r>
            <a:r>
              <a:rPr lang="en-US" sz="1117">
                <a:latin typeface="Arial"/>
                <a:ea typeface="Arial"/>
                <a:cs typeface="Arial"/>
                <a:sym typeface="Arial"/>
              </a:rPr>
              <a:t> Highly sensitive to outliers, as a single outlier can significantly influence the distance between two clusters.</a:t>
            </a:r>
            <a:endParaRPr sz="1117">
              <a:latin typeface="Arial"/>
              <a:ea typeface="Arial"/>
              <a:cs typeface="Arial"/>
              <a:sym typeface="Arial"/>
            </a:endParaRPr>
          </a:p>
          <a:p>
            <a:pPr marL="457200" lvl="0" indent="-29956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18"/>
              <a:buChar char="●"/>
            </a:pPr>
            <a:r>
              <a:rPr lang="en-US" sz="1117" b="1">
                <a:latin typeface="Arial"/>
                <a:ea typeface="Arial"/>
                <a:cs typeface="Arial"/>
                <a:sym typeface="Arial"/>
              </a:rPr>
              <a:t>Chain Effect:</a:t>
            </a:r>
            <a:r>
              <a:rPr lang="en-US" sz="1117">
                <a:latin typeface="Arial"/>
                <a:ea typeface="Arial"/>
                <a:cs typeface="Arial"/>
                <a:sym typeface="Arial"/>
              </a:rPr>
              <a:t> Can lead to the formation of long, chain-like clusters, especially in noisy data.</a:t>
            </a:r>
            <a:endParaRPr sz="1117">
              <a:latin typeface="Arial"/>
              <a:ea typeface="Arial"/>
              <a:cs typeface="Arial"/>
              <a:sym typeface="Arial"/>
            </a:endParaRPr>
          </a:p>
          <a:p>
            <a:pPr marL="457200" lvl="0" indent="-29956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18"/>
              <a:buChar char="●"/>
            </a:pPr>
            <a:r>
              <a:rPr lang="en-US" sz="1117" b="1">
                <a:latin typeface="Arial"/>
                <a:ea typeface="Arial"/>
                <a:cs typeface="Arial"/>
                <a:sym typeface="Arial"/>
              </a:rPr>
              <a:t>Best for:</a:t>
            </a:r>
            <a:r>
              <a:rPr lang="en-US" sz="1117">
                <a:latin typeface="Arial"/>
                <a:ea typeface="Arial"/>
                <a:cs typeface="Arial"/>
                <a:sym typeface="Arial"/>
              </a:rPr>
              <a:t> Identifying loose clusters or groups with a few similar objects.</a:t>
            </a:r>
            <a:endParaRPr sz="1117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018"/>
              <a:buNone/>
            </a:pPr>
            <a:r>
              <a:rPr lang="en-US" sz="1302" b="1">
                <a:latin typeface="Arial"/>
                <a:ea typeface="Arial"/>
                <a:cs typeface="Arial"/>
                <a:sym typeface="Arial"/>
              </a:rPr>
              <a:t>Complete Linkage</a:t>
            </a:r>
            <a:endParaRPr sz="1302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99561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18"/>
              <a:buChar char="●"/>
            </a:pPr>
            <a:r>
              <a:rPr lang="en-US" sz="1117" b="1">
                <a:latin typeface="Arial"/>
                <a:ea typeface="Arial"/>
                <a:cs typeface="Arial"/>
                <a:sym typeface="Arial"/>
              </a:rPr>
              <a:t>Robust to Outliers:</a:t>
            </a:r>
            <a:r>
              <a:rPr lang="en-US" sz="1117">
                <a:latin typeface="Arial"/>
                <a:ea typeface="Arial"/>
                <a:cs typeface="Arial"/>
                <a:sym typeface="Arial"/>
              </a:rPr>
              <a:t> Less sensitive to outliers compared to single linkage.</a:t>
            </a:r>
            <a:endParaRPr sz="1117">
              <a:latin typeface="Arial"/>
              <a:ea typeface="Arial"/>
              <a:cs typeface="Arial"/>
              <a:sym typeface="Arial"/>
            </a:endParaRPr>
          </a:p>
          <a:p>
            <a:pPr marL="457200" lvl="0" indent="-29956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18"/>
              <a:buChar char="●"/>
            </a:pPr>
            <a:r>
              <a:rPr lang="en-US" sz="1117" b="1">
                <a:latin typeface="Arial"/>
                <a:ea typeface="Arial"/>
                <a:cs typeface="Arial"/>
                <a:sym typeface="Arial"/>
              </a:rPr>
              <a:t>Tendency to Form Compact Clusters:</a:t>
            </a:r>
            <a:r>
              <a:rPr lang="en-US" sz="1117">
                <a:latin typeface="Arial"/>
                <a:ea typeface="Arial"/>
                <a:cs typeface="Arial"/>
                <a:sym typeface="Arial"/>
              </a:rPr>
              <a:t> Encourages the formation of tight, compact clusters.</a:t>
            </a:r>
            <a:endParaRPr sz="1117">
              <a:latin typeface="Arial"/>
              <a:ea typeface="Arial"/>
              <a:cs typeface="Arial"/>
              <a:sym typeface="Arial"/>
            </a:endParaRPr>
          </a:p>
          <a:p>
            <a:pPr marL="457200" lvl="0" indent="-29956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18"/>
              <a:buChar char="●"/>
            </a:pPr>
            <a:r>
              <a:rPr lang="en-US" sz="1117" b="1">
                <a:latin typeface="Arial"/>
                <a:ea typeface="Arial"/>
                <a:cs typeface="Arial"/>
                <a:sym typeface="Arial"/>
              </a:rPr>
              <a:t>Best for:</a:t>
            </a:r>
            <a:r>
              <a:rPr lang="en-US" sz="1117">
                <a:latin typeface="Arial"/>
                <a:ea typeface="Arial"/>
                <a:cs typeface="Arial"/>
                <a:sym typeface="Arial"/>
              </a:rPr>
              <a:t> Identifying tight, well-defined clusters.</a:t>
            </a:r>
            <a:endParaRPr sz="1117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018"/>
              <a:buNone/>
            </a:pPr>
            <a:r>
              <a:rPr lang="en-US" sz="1302" b="1">
                <a:latin typeface="Arial"/>
                <a:ea typeface="Arial"/>
                <a:cs typeface="Arial"/>
                <a:sym typeface="Arial"/>
              </a:rPr>
              <a:t>Average Linkage</a:t>
            </a:r>
            <a:endParaRPr sz="1302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99561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18"/>
              <a:buChar char="●"/>
            </a:pPr>
            <a:r>
              <a:rPr lang="en-US" sz="1117" b="1">
                <a:latin typeface="Arial"/>
                <a:ea typeface="Arial"/>
                <a:cs typeface="Arial"/>
                <a:sym typeface="Arial"/>
              </a:rPr>
              <a:t>Balance Between Single and Complete Linkage:</a:t>
            </a:r>
            <a:r>
              <a:rPr lang="en-US" sz="1117">
                <a:latin typeface="Arial"/>
                <a:ea typeface="Arial"/>
                <a:cs typeface="Arial"/>
                <a:sym typeface="Arial"/>
              </a:rPr>
              <a:t> Offers a balance between the sensitivity of single linkage and the robustness of complete linkage.</a:t>
            </a:r>
            <a:endParaRPr sz="1117">
              <a:latin typeface="Arial"/>
              <a:ea typeface="Arial"/>
              <a:cs typeface="Arial"/>
              <a:sym typeface="Arial"/>
            </a:endParaRPr>
          </a:p>
          <a:p>
            <a:pPr marL="457200" lvl="0" indent="-29956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18"/>
              <a:buChar char="●"/>
            </a:pPr>
            <a:r>
              <a:rPr lang="en-US" sz="1117" b="1">
                <a:latin typeface="Arial"/>
                <a:ea typeface="Arial"/>
                <a:cs typeface="Arial"/>
                <a:sym typeface="Arial"/>
              </a:rPr>
              <a:t>Less Sensitive to Outliers:</a:t>
            </a:r>
            <a:r>
              <a:rPr lang="en-US" sz="1117">
                <a:latin typeface="Arial"/>
                <a:ea typeface="Arial"/>
                <a:cs typeface="Arial"/>
                <a:sym typeface="Arial"/>
              </a:rPr>
              <a:t> Less affected by outliers compared to single linkage.</a:t>
            </a:r>
            <a:endParaRPr sz="1117">
              <a:latin typeface="Arial"/>
              <a:ea typeface="Arial"/>
              <a:cs typeface="Arial"/>
              <a:sym typeface="Arial"/>
            </a:endParaRPr>
          </a:p>
          <a:p>
            <a:pPr marL="457200" lvl="0" indent="-29956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18"/>
              <a:buChar char="●"/>
            </a:pPr>
            <a:r>
              <a:rPr lang="en-US" sz="1117" b="1">
                <a:latin typeface="Arial"/>
                <a:ea typeface="Arial"/>
                <a:cs typeface="Arial"/>
                <a:sym typeface="Arial"/>
              </a:rPr>
              <a:t>Best for:</a:t>
            </a:r>
            <a:r>
              <a:rPr lang="en-US" sz="1117">
                <a:latin typeface="Arial"/>
                <a:ea typeface="Arial"/>
                <a:cs typeface="Arial"/>
                <a:sym typeface="Arial"/>
              </a:rPr>
              <a:t> Identifying clusters with a moderate level of similarity.</a:t>
            </a:r>
            <a:endParaRPr sz="1117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018"/>
              <a:buNone/>
            </a:pPr>
            <a:r>
              <a:rPr lang="en-US" sz="1302" b="1">
                <a:latin typeface="Arial"/>
                <a:ea typeface="Arial"/>
                <a:cs typeface="Arial"/>
                <a:sym typeface="Arial"/>
              </a:rPr>
              <a:t>Ward's Linkage</a:t>
            </a:r>
            <a:endParaRPr sz="1302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99561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18"/>
              <a:buChar char="●"/>
            </a:pPr>
            <a:r>
              <a:rPr lang="en-US" sz="1117" b="1">
                <a:latin typeface="Arial"/>
                <a:ea typeface="Arial"/>
                <a:cs typeface="Arial"/>
                <a:sym typeface="Arial"/>
              </a:rPr>
              <a:t>Minimizes Variance:</a:t>
            </a:r>
            <a:r>
              <a:rPr lang="en-US" sz="1117">
                <a:latin typeface="Arial"/>
                <a:ea typeface="Arial"/>
                <a:cs typeface="Arial"/>
                <a:sym typeface="Arial"/>
              </a:rPr>
              <a:t> Aims to minimize the total within-cluster variance.</a:t>
            </a:r>
            <a:endParaRPr sz="1117">
              <a:latin typeface="Arial"/>
              <a:ea typeface="Arial"/>
              <a:cs typeface="Arial"/>
              <a:sym typeface="Arial"/>
            </a:endParaRPr>
          </a:p>
          <a:p>
            <a:pPr marL="457200" lvl="0" indent="-29956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18"/>
              <a:buChar char="●"/>
            </a:pPr>
            <a:r>
              <a:rPr lang="en-US" sz="1117" b="1">
                <a:latin typeface="Arial"/>
                <a:ea typeface="Arial"/>
                <a:cs typeface="Arial"/>
                <a:sym typeface="Arial"/>
              </a:rPr>
              <a:t>Tendency to Form Spherical Clusters:</a:t>
            </a:r>
            <a:r>
              <a:rPr lang="en-US" sz="1117">
                <a:latin typeface="Arial"/>
                <a:ea typeface="Arial"/>
                <a:cs typeface="Arial"/>
                <a:sym typeface="Arial"/>
              </a:rPr>
              <a:t> Encourages the formation of spherical clusters.</a:t>
            </a:r>
            <a:endParaRPr sz="1117">
              <a:latin typeface="Arial"/>
              <a:ea typeface="Arial"/>
              <a:cs typeface="Arial"/>
              <a:sym typeface="Arial"/>
            </a:endParaRPr>
          </a:p>
          <a:p>
            <a:pPr marL="457200" lvl="0" indent="-29956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18"/>
              <a:buChar char="●"/>
            </a:pPr>
            <a:r>
              <a:rPr lang="en-US" sz="1117" b="1">
                <a:latin typeface="Arial"/>
                <a:ea typeface="Arial"/>
                <a:cs typeface="Arial"/>
                <a:sym typeface="Arial"/>
              </a:rPr>
              <a:t>Best for:</a:t>
            </a:r>
            <a:r>
              <a:rPr lang="en-US" sz="1117">
                <a:latin typeface="Arial"/>
                <a:ea typeface="Arial"/>
                <a:cs typeface="Arial"/>
                <a:sym typeface="Arial"/>
              </a:rPr>
              <a:t> Identifying clusters of similar size and shape.</a:t>
            </a:r>
            <a:endParaRPr sz="1117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endParaRPr sz="1395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g3103332dcc9_0_29"/>
          <p:cNvSpPr txBox="1"/>
          <p:nvPr/>
        </p:nvSpPr>
        <p:spPr>
          <a:xfrm>
            <a:off x="8062450" y="1690825"/>
            <a:ext cx="3470100" cy="4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dk1"/>
                </a:solidFill>
              </a:rPr>
              <a:t>Single Linkage:</a:t>
            </a:r>
            <a:r>
              <a:rPr lang="en-US" sz="1500">
                <a:solidFill>
                  <a:schemeClr val="dk1"/>
                </a:solidFill>
              </a:rPr>
              <a:t> Suitable for data with well-separated clusters, but can be sensitive to noise.</a:t>
            </a:r>
            <a:endParaRPr sz="15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>
                <a:solidFill>
                  <a:schemeClr val="dk1"/>
                </a:solidFill>
              </a:rPr>
              <a:t>Complete Linkage:</a:t>
            </a:r>
            <a:r>
              <a:rPr lang="en-US" sz="1500">
                <a:solidFill>
                  <a:schemeClr val="dk1"/>
                </a:solidFill>
              </a:rPr>
              <a:t> Ideal for data with compact, well-defined clusters, but can be sensitive to outliers.</a:t>
            </a:r>
            <a:endParaRPr sz="15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>
                <a:solidFill>
                  <a:schemeClr val="dk1"/>
                </a:solidFill>
              </a:rPr>
              <a:t>Average Linkage:</a:t>
            </a:r>
            <a:r>
              <a:rPr lang="en-US" sz="1500">
                <a:solidFill>
                  <a:schemeClr val="dk1"/>
                </a:solidFill>
              </a:rPr>
              <a:t> A good compromise between single and complete linkage, often a good default choice.</a:t>
            </a:r>
            <a:endParaRPr sz="15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>
                <a:solidFill>
                  <a:schemeClr val="dk1"/>
                </a:solidFill>
              </a:rPr>
              <a:t>Ward's Linkage:</a:t>
            </a:r>
            <a:r>
              <a:rPr lang="en-US" sz="1500">
                <a:solidFill>
                  <a:schemeClr val="dk1"/>
                </a:solidFill>
              </a:rPr>
              <a:t> Suitable for data with spherical clusters and a focus on minimizing within-cluster variance.</a:t>
            </a:r>
            <a:endParaRPr sz="15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3067</Words>
  <Application>Microsoft Office PowerPoint</Application>
  <PresentationFormat>Widescreen</PresentationFormat>
  <Paragraphs>338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Roboto</vt:lpstr>
      <vt:lpstr>Nunito</vt:lpstr>
      <vt:lpstr>Calibri</vt:lpstr>
      <vt:lpstr>Arial</vt:lpstr>
      <vt:lpstr>1_Office Theme</vt:lpstr>
      <vt:lpstr>Unit 4</vt:lpstr>
      <vt:lpstr>PowerPoint Presentation</vt:lpstr>
      <vt:lpstr>Overview</vt:lpstr>
      <vt:lpstr>Common Distance Metrics</vt:lpstr>
      <vt:lpstr>Different Clustering techniques</vt:lpstr>
      <vt:lpstr>hierarchical agglomerative clustering</vt:lpstr>
      <vt:lpstr>hierarchical agglomerative clustering</vt:lpstr>
      <vt:lpstr>PowerPoint Presentation</vt:lpstr>
      <vt:lpstr>PowerPoint Presentation</vt:lpstr>
      <vt:lpstr>hierarchical agglomerative clustering</vt:lpstr>
      <vt:lpstr>K-mean</vt:lpstr>
      <vt:lpstr>PowerPoint Presentation</vt:lpstr>
      <vt:lpstr>PowerPoint Presentation</vt:lpstr>
      <vt:lpstr>PowerPoint Presentation</vt:lpstr>
      <vt:lpstr>k-means</vt:lpstr>
      <vt:lpstr>k-means</vt:lpstr>
      <vt:lpstr>k-means</vt:lpstr>
      <vt:lpstr>Elbow Method</vt:lpstr>
      <vt:lpstr>PowerPoint Presentation</vt:lpstr>
      <vt:lpstr>PowerPoint Presentation</vt:lpstr>
      <vt:lpstr>k-mean</vt:lpstr>
      <vt:lpstr>k-mean</vt:lpstr>
      <vt:lpstr>PowerPoint Presentation</vt:lpstr>
      <vt:lpstr>DBSCAN</vt:lpstr>
      <vt:lpstr>DBSCAN</vt:lpstr>
      <vt:lpstr>PowerPoint Presentation</vt:lpstr>
      <vt:lpstr>PowerPoint Presentation</vt:lpstr>
      <vt:lpstr>DBSCAN</vt:lpstr>
      <vt:lpstr>Comparison </vt:lpstr>
      <vt:lpstr>Choosing the Right Clustering Approach:</vt:lpstr>
      <vt:lpstr>Relative Merits of Different Clustering Methods</vt:lpstr>
      <vt:lpstr>Relative Merits of Different Clustering Methods</vt:lpstr>
      <vt:lpstr>Relative Merits of Different Clustering Methods</vt:lpstr>
      <vt:lpstr>Clustering Tendency</vt:lpstr>
      <vt:lpstr>Specific applications in Data Mining</vt:lpstr>
      <vt:lpstr>Specific applications in Network protocols</vt:lpstr>
      <vt:lpstr>Specific applications in Web Traffic Analysis</vt:lpstr>
      <vt:lpstr>Question: You are tasked with designing a data science solution to analyse the placement data of students from your college's placement cell. Assume some data and explain(7 Marks) </vt:lpstr>
      <vt:lpstr>PowerPoint Presentation</vt:lpstr>
      <vt:lpstr>Question : Assume an asteroid is expected to hit Gandhinagar. As a data scientist what would be your role.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Lenovo</dc:creator>
  <cp:lastModifiedBy>Pratham Badge</cp:lastModifiedBy>
  <cp:revision>1</cp:revision>
  <dcterms:created xsi:type="dcterms:W3CDTF">2024-10-01T04:03:02Z</dcterms:created>
  <dcterms:modified xsi:type="dcterms:W3CDTF">2024-12-09T07:19:54Z</dcterms:modified>
</cp:coreProperties>
</file>